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Lst>
  <p:sldSz cx="14630400" cy="8229600"/>
  <p:notesSz cx="8229600" cy="14630400"/>
  <p:embeddedFontLst>
    <p:embeddedFont>
      <p:font typeface="Epilogue" panose="020B0604020202020204" charset="0"/>
      <p:regular r:id="rId15"/>
    </p:embeddedFont>
    <p:embeddedFont>
      <p:font typeface="Calibri" panose="020F0502020204030204" pitchFamily="34" charset="0"/>
      <p:regular r:id="rId16"/>
      <p:bold r:id="rId17"/>
      <p:italic r:id="rId18"/>
      <p:boldItalic r:id="rId19"/>
    </p:embeddedFont>
    <p:embeddedFont>
      <p:font typeface="Fraunces Medium"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6" d="100"/>
          <a:sy n="96" d="100"/>
        </p:scale>
        <p:origin x="3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334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775018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64012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9.png"/><Relationship Id="rId7" Type="http://schemas.openxmlformats.org/officeDocument/2006/relationships/image" Target="../media/image-6-6.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9.png"/><Relationship Id="rId7" Type="http://schemas.openxmlformats.org/officeDocument/2006/relationships/image" Target="../media/image-6-6.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7297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Fundamental Prompting Techniques in AI and LLMs</a:t>
            </a:r>
            <a:endParaRPr lang="en-US" sz="4450" dirty="0"/>
          </a:p>
        </p:txBody>
      </p:sp>
      <p:sp>
        <p:nvSpPr>
          <p:cNvPr id="4" name="Text 1"/>
          <p:cNvSpPr/>
          <p:nvPr/>
        </p:nvSpPr>
        <p:spPr>
          <a:xfrm>
            <a:off x="6280190" y="463069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Master the art of communicating with large language models through strategic prompt engineering.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88288" y="463510"/>
            <a:ext cx="6197798" cy="525185"/>
          </a:xfrm>
          <a:prstGeom prst="rect">
            <a:avLst/>
          </a:prstGeom>
          <a:noFill/>
          <a:ln/>
        </p:spPr>
        <p:txBody>
          <a:bodyPr wrap="none" lIns="0" tIns="0" rIns="0" bIns="0" rtlCol="0" anchor="t"/>
          <a:lstStyle/>
          <a:p>
            <a:pPr marL="0" indent="0" algn="l">
              <a:lnSpc>
                <a:spcPts val="4100"/>
              </a:lnSpc>
              <a:buNone/>
            </a:pPr>
            <a:r>
              <a:rPr lang="en-US" sz="3300" dirty="0">
                <a:solidFill>
                  <a:srgbClr val="FFFFFF"/>
                </a:solidFill>
                <a:latin typeface="Fraunces Medium" pitchFamily="34" charset="0"/>
                <a:ea typeface="Fraunces Medium" pitchFamily="34" charset="-122"/>
                <a:cs typeface="Fraunces Medium" pitchFamily="34" charset="-120"/>
              </a:rPr>
              <a:t>Mastering Prompt Engineering</a:t>
            </a:r>
            <a:endParaRPr lang="en-US" sz="3300" dirty="0"/>
          </a:p>
        </p:txBody>
      </p:sp>
      <p:sp>
        <p:nvSpPr>
          <p:cNvPr id="3" name="Text 1"/>
          <p:cNvSpPr/>
          <p:nvPr/>
        </p:nvSpPr>
        <p:spPr>
          <a:xfrm>
            <a:off x="588288" y="1324808"/>
            <a:ext cx="13453824" cy="537924"/>
          </a:xfrm>
          <a:prstGeom prst="rect">
            <a:avLst/>
          </a:prstGeom>
          <a:noFill/>
          <a:ln/>
        </p:spPr>
        <p:txBody>
          <a:bodyPr wrap="square" lIns="0" tIns="0" rIns="0" bIns="0" rtlCol="0" anchor="t"/>
          <a:lstStyle/>
          <a:p>
            <a:pPr marL="0" indent="0" algn="l">
              <a:lnSpc>
                <a:spcPts val="2100"/>
              </a:lnSpc>
              <a:buNone/>
            </a:pPr>
            <a:r>
              <a:rPr lang="en-US" sz="1300" dirty="0">
                <a:solidFill>
                  <a:srgbClr val="EBECEF"/>
                </a:solidFill>
                <a:latin typeface="Epilogue" pitchFamily="34" charset="0"/>
                <a:ea typeface="Epilogue" pitchFamily="34" charset="-122"/>
                <a:cs typeface="Epilogue" pitchFamily="34" charset="-120"/>
              </a:rPr>
              <a:t>Effective prompt engineering combines clarity, context, examples, and iteration. Start simple, test outputs, refine based on results, and build a library of successful prompts for your workflows.</a:t>
            </a:r>
            <a:endParaRPr lang="en-US" sz="1300" dirty="0"/>
          </a:p>
        </p:txBody>
      </p:sp>
      <p:sp>
        <p:nvSpPr>
          <p:cNvPr id="4" name="Shape 2"/>
          <p:cNvSpPr/>
          <p:nvPr/>
        </p:nvSpPr>
        <p:spPr>
          <a:xfrm>
            <a:off x="588288" y="2051804"/>
            <a:ext cx="167997" cy="1008459"/>
          </a:xfrm>
          <a:prstGeom prst="roundRect">
            <a:avLst>
              <a:gd name="adj" fmla="val 42023"/>
            </a:avLst>
          </a:prstGeom>
          <a:solidFill>
            <a:srgbClr val="283157"/>
          </a:solidFill>
          <a:ln w="7620">
            <a:solidFill>
              <a:srgbClr val="414A70"/>
            </a:solidFill>
            <a:prstDash val="solid"/>
          </a:ln>
        </p:spPr>
      </p:sp>
      <p:sp>
        <p:nvSpPr>
          <p:cNvPr id="5" name="Text 3"/>
          <p:cNvSpPr/>
          <p:nvPr/>
        </p:nvSpPr>
        <p:spPr>
          <a:xfrm>
            <a:off x="924282" y="2219801"/>
            <a:ext cx="2101096" cy="262652"/>
          </a:xfrm>
          <a:prstGeom prst="rect">
            <a:avLst/>
          </a:prstGeom>
          <a:noFill/>
          <a:ln/>
        </p:spPr>
        <p:txBody>
          <a:bodyPr wrap="none" lIns="0" tIns="0" rIns="0" bIns="0" rtlCol="0" anchor="t"/>
          <a:lstStyle/>
          <a:p>
            <a:pPr marL="0" indent="0" algn="l">
              <a:lnSpc>
                <a:spcPts val="2050"/>
              </a:lnSpc>
              <a:buNone/>
            </a:pPr>
            <a:r>
              <a:rPr lang="en-US" sz="1650" dirty="0">
                <a:solidFill>
                  <a:srgbClr val="EBECEF"/>
                </a:solidFill>
                <a:latin typeface="Fraunces Medium" pitchFamily="34" charset="0"/>
                <a:ea typeface="Fraunces Medium" pitchFamily="34" charset="-122"/>
                <a:cs typeface="Fraunces Medium" pitchFamily="34" charset="-120"/>
              </a:rPr>
              <a:t>Be Specific</a:t>
            </a:r>
            <a:endParaRPr lang="en-US" sz="1650" dirty="0"/>
          </a:p>
        </p:txBody>
      </p:sp>
      <p:sp>
        <p:nvSpPr>
          <p:cNvPr id="6" name="Text 4"/>
          <p:cNvSpPr/>
          <p:nvPr/>
        </p:nvSpPr>
        <p:spPr>
          <a:xfrm>
            <a:off x="924282" y="2583299"/>
            <a:ext cx="13117830" cy="268962"/>
          </a:xfrm>
          <a:prstGeom prst="rect">
            <a:avLst/>
          </a:prstGeom>
          <a:noFill/>
          <a:ln/>
        </p:spPr>
        <p:txBody>
          <a:bodyPr wrap="none" lIns="0" tIns="0" rIns="0" bIns="0" rtlCol="0" anchor="t"/>
          <a:lstStyle/>
          <a:p>
            <a:pPr marL="0" indent="0" algn="l">
              <a:lnSpc>
                <a:spcPts val="2100"/>
              </a:lnSpc>
              <a:buNone/>
            </a:pPr>
            <a:r>
              <a:rPr lang="en-US" sz="1300" dirty="0">
                <a:solidFill>
                  <a:srgbClr val="EBECEF"/>
                </a:solidFill>
                <a:latin typeface="Epilogue" pitchFamily="34" charset="0"/>
                <a:ea typeface="Epilogue" pitchFamily="34" charset="-122"/>
                <a:cs typeface="Epilogue" pitchFamily="34" charset="-120"/>
              </a:rPr>
              <a:t>Include details, constraints, and desired outcomes in your prompt</a:t>
            </a:r>
            <a:endParaRPr lang="en-US" sz="1300" dirty="0"/>
          </a:p>
        </p:txBody>
      </p:sp>
      <p:sp>
        <p:nvSpPr>
          <p:cNvPr id="7" name="Shape 5"/>
          <p:cNvSpPr/>
          <p:nvPr/>
        </p:nvSpPr>
        <p:spPr>
          <a:xfrm>
            <a:off x="840343" y="3228261"/>
            <a:ext cx="167997" cy="1008459"/>
          </a:xfrm>
          <a:prstGeom prst="roundRect">
            <a:avLst>
              <a:gd name="adj" fmla="val 42023"/>
            </a:avLst>
          </a:prstGeom>
          <a:solidFill>
            <a:srgbClr val="283157"/>
          </a:solidFill>
          <a:ln w="7620">
            <a:solidFill>
              <a:srgbClr val="414A70"/>
            </a:solidFill>
            <a:prstDash val="solid"/>
          </a:ln>
        </p:spPr>
      </p:sp>
      <p:sp>
        <p:nvSpPr>
          <p:cNvPr id="8" name="Text 6"/>
          <p:cNvSpPr/>
          <p:nvPr/>
        </p:nvSpPr>
        <p:spPr>
          <a:xfrm>
            <a:off x="1176338" y="3396258"/>
            <a:ext cx="2101096" cy="262652"/>
          </a:xfrm>
          <a:prstGeom prst="rect">
            <a:avLst/>
          </a:prstGeom>
          <a:noFill/>
          <a:ln/>
        </p:spPr>
        <p:txBody>
          <a:bodyPr wrap="none" lIns="0" tIns="0" rIns="0" bIns="0" rtlCol="0" anchor="t"/>
          <a:lstStyle/>
          <a:p>
            <a:pPr marL="0" indent="0" algn="l">
              <a:lnSpc>
                <a:spcPts val="2050"/>
              </a:lnSpc>
              <a:buNone/>
            </a:pPr>
            <a:r>
              <a:rPr lang="en-US" sz="1650" dirty="0">
                <a:solidFill>
                  <a:srgbClr val="EBECEF"/>
                </a:solidFill>
                <a:latin typeface="Fraunces Medium" pitchFamily="34" charset="0"/>
                <a:ea typeface="Fraunces Medium" pitchFamily="34" charset="-122"/>
                <a:cs typeface="Fraunces Medium" pitchFamily="34" charset="-120"/>
              </a:rPr>
              <a:t>Provide Context</a:t>
            </a:r>
            <a:endParaRPr lang="en-US" sz="1650" dirty="0"/>
          </a:p>
        </p:txBody>
      </p:sp>
      <p:sp>
        <p:nvSpPr>
          <p:cNvPr id="9" name="Text 7"/>
          <p:cNvSpPr/>
          <p:nvPr/>
        </p:nvSpPr>
        <p:spPr>
          <a:xfrm>
            <a:off x="1176338" y="3759756"/>
            <a:ext cx="12865775" cy="268962"/>
          </a:xfrm>
          <a:prstGeom prst="rect">
            <a:avLst/>
          </a:prstGeom>
          <a:noFill/>
          <a:ln/>
        </p:spPr>
        <p:txBody>
          <a:bodyPr wrap="none" lIns="0" tIns="0" rIns="0" bIns="0" rtlCol="0" anchor="t"/>
          <a:lstStyle/>
          <a:p>
            <a:pPr marL="0" indent="0" algn="l">
              <a:lnSpc>
                <a:spcPts val="2100"/>
              </a:lnSpc>
              <a:buNone/>
            </a:pPr>
            <a:r>
              <a:rPr lang="en-US" sz="1300" dirty="0">
                <a:solidFill>
                  <a:srgbClr val="EBECEF"/>
                </a:solidFill>
                <a:latin typeface="Epilogue" pitchFamily="34" charset="0"/>
                <a:ea typeface="Epilogue" pitchFamily="34" charset="-122"/>
                <a:cs typeface="Epilogue" pitchFamily="34" charset="-120"/>
              </a:rPr>
              <a:t>Background information helps models make better decisions</a:t>
            </a:r>
            <a:endParaRPr lang="en-US" sz="1300" dirty="0"/>
          </a:p>
        </p:txBody>
      </p:sp>
      <p:sp>
        <p:nvSpPr>
          <p:cNvPr id="10" name="Shape 8"/>
          <p:cNvSpPr/>
          <p:nvPr/>
        </p:nvSpPr>
        <p:spPr>
          <a:xfrm>
            <a:off x="1092518" y="4404717"/>
            <a:ext cx="167997" cy="1008459"/>
          </a:xfrm>
          <a:prstGeom prst="roundRect">
            <a:avLst>
              <a:gd name="adj" fmla="val 42023"/>
            </a:avLst>
          </a:prstGeom>
          <a:solidFill>
            <a:srgbClr val="283157"/>
          </a:solidFill>
          <a:ln w="7620">
            <a:solidFill>
              <a:srgbClr val="414A70"/>
            </a:solidFill>
            <a:prstDash val="solid"/>
          </a:ln>
        </p:spPr>
      </p:sp>
      <p:sp>
        <p:nvSpPr>
          <p:cNvPr id="11" name="Text 9"/>
          <p:cNvSpPr/>
          <p:nvPr/>
        </p:nvSpPr>
        <p:spPr>
          <a:xfrm>
            <a:off x="1428512" y="4572714"/>
            <a:ext cx="2101096" cy="262652"/>
          </a:xfrm>
          <a:prstGeom prst="rect">
            <a:avLst/>
          </a:prstGeom>
          <a:noFill/>
          <a:ln/>
        </p:spPr>
        <p:txBody>
          <a:bodyPr wrap="none" lIns="0" tIns="0" rIns="0" bIns="0" rtlCol="0" anchor="t"/>
          <a:lstStyle/>
          <a:p>
            <a:pPr marL="0" indent="0" algn="l">
              <a:lnSpc>
                <a:spcPts val="2050"/>
              </a:lnSpc>
              <a:buNone/>
            </a:pPr>
            <a:r>
              <a:rPr lang="en-US" sz="1650" dirty="0">
                <a:solidFill>
                  <a:srgbClr val="EBECEF"/>
                </a:solidFill>
                <a:latin typeface="Fraunces Medium" pitchFamily="34" charset="0"/>
                <a:ea typeface="Fraunces Medium" pitchFamily="34" charset="-122"/>
                <a:cs typeface="Fraunces Medium" pitchFamily="34" charset="-120"/>
              </a:rPr>
              <a:t>Use Examples</a:t>
            </a:r>
            <a:endParaRPr lang="en-US" sz="1650" dirty="0"/>
          </a:p>
        </p:txBody>
      </p:sp>
      <p:sp>
        <p:nvSpPr>
          <p:cNvPr id="12" name="Text 10"/>
          <p:cNvSpPr/>
          <p:nvPr/>
        </p:nvSpPr>
        <p:spPr>
          <a:xfrm>
            <a:off x="1428512" y="4936212"/>
            <a:ext cx="12613600" cy="268962"/>
          </a:xfrm>
          <a:prstGeom prst="rect">
            <a:avLst/>
          </a:prstGeom>
          <a:noFill/>
          <a:ln/>
        </p:spPr>
        <p:txBody>
          <a:bodyPr wrap="none" lIns="0" tIns="0" rIns="0" bIns="0" rtlCol="0" anchor="t"/>
          <a:lstStyle/>
          <a:p>
            <a:pPr marL="0" indent="0" algn="l">
              <a:lnSpc>
                <a:spcPts val="2100"/>
              </a:lnSpc>
              <a:buNone/>
            </a:pPr>
            <a:r>
              <a:rPr lang="en-US" sz="1300" dirty="0">
                <a:solidFill>
                  <a:srgbClr val="EBECEF"/>
                </a:solidFill>
                <a:latin typeface="Epilogue" pitchFamily="34" charset="0"/>
                <a:ea typeface="Epilogue" pitchFamily="34" charset="-122"/>
                <a:cs typeface="Epilogue" pitchFamily="34" charset="-120"/>
              </a:rPr>
              <a:t>Few-shot prompting dramatically improves consistency</a:t>
            </a:r>
            <a:endParaRPr lang="en-US" sz="1300" dirty="0"/>
          </a:p>
        </p:txBody>
      </p:sp>
      <p:sp>
        <p:nvSpPr>
          <p:cNvPr id="13" name="Shape 11"/>
          <p:cNvSpPr/>
          <p:nvPr/>
        </p:nvSpPr>
        <p:spPr>
          <a:xfrm>
            <a:off x="1344573" y="5581174"/>
            <a:ext cx="167997" cy="1008459"/>
          </a:xfrm>
          <a:prstGeom prst="roundRect">
            <a:avLst>
              <a:gd name="adj" fmla="val 42023"/>
            </a:avLst>
          </a:prstGeom>
          <a:solidFill>
            <a:srgbClr val="283157"/>
          </a:solidFill>
          <a:ln w="7620">
            <a:solidFill>
              <a:srgbClr val="414A70"/>
            </a:solidFill>
            <a:prstDash val="solid"/>
          </a:ln>
        </p:spPr>
      </p:sp>
      <p:sp>
        <p:nvSpPr>
          <p:cNvPr id="14" name="Text 12"/>
          <p:cNvSpPr/>
          <p:nvPr/>
        </p:nvSpPr>
        <p:spPr>
          <a:xfrm>
            <a:off x="1680567" y="5749171"/>
            <a:ext cx="2101096" cy="262652"/>
          </a:xfrm>
          <a:prstGeom prst="rect">
            <a:avLst/>
          </a:prstGeom>
          <a:noFill/>
          <a:ln/>
        </p:spPr>
        <p:txBody>
          <a:bodyPr wrap="none" lIns="0" tIns="0" rIns="0" bIns="0" rtlCol="0" anchor="t"/>
          <a:lstStyle/>
          <a:p>
            <a:pPr marL="0" indent="0" algn="l">
              <a:lnSpc>
                <a:spcPts val="2050"/>
              </a:lnSpc>
              <a:buNone/>
            </a:pPr>
            <a:r>
              <a:rPr lang="en-US" sz="1650" dirty="0">
                <a:solidFill>
                  <a:srgbClr val="EBECEF"/>
                </a:solidFill>
                <a:latin typeface="Fraunces Medium" pitchFamily="34" charset="0"/>
                <a:ea typeface="Fraunces Medium" pitchFamily="34" charset="-122"/>
                <a:cs typeface="Fraunces Medium" pitchFamily="34" charset="-120"/>
              </a:rPr>
              <a:t>Iterate &amp; Test</a:t>
            </a:r>
            <a:endParaRPr lang="en-US" sz="1650" dirty="0"/>
          </a:p>
        </p:txBody>
      </p:sp>
      <p:sp>
        <p:nvSpPr>
          <p:cNvPr id="15" name="Text 13"/>
          <p:cNvSpPr/>
          <p:nvPr/>
        </p:nvSpPr>
        <p:spPr>
          <a:xfrm>
            <a:off x="1680567" y="6112669"/>
            <a:ext cx="12361545" cy="268962"/>
          </a:xfrm>
          <a:prstGeom prst="rect">
            <a:avLst/>
          </a:prstGeom>
          <a:noFill/>
          <a:ln/>
        </p:spPr>
        <p:txBody>
          <a:bodyPr wrap="none" lIns="0" tIns="0" rIns="0" bIns="0" rtlCol="0" anchor="t"/>
          <a:lstStyle/>
          <a:p>
            <a:pPr marL="0" indent="0" algn="l">
              <a:lnSpc>
                <a:spcPts val="2100"/>
              </a:lnSpc>
              <a:buNone/>
            </a:pPr>
            <a:r>
              <a:rPr lang="en-US" sz="1300" dirty="0">
                <a:solidFill>
                  <a:srgbClr val="EBECEF"/>
                </a:solidFill>
                <a:latin typeface="Epilogue" pitchFamily="34" charset="0"/>
                <a:ea typeface="Epilogue" pitchFamily="34" charset="-122"/>
                <a:cs typeface="Epilogue" pitchFamily="34" charset="-120"/>
              </a:rPr>
              <a:t>Refine prompts based on output quality and adjust as needed</a:t>
            </a:r>
            <a:endParaRPr lang="en-US" sz="1300" dirty="0"/>
          </a:p>
        </p:txBody>
      </p:sp>
      <p:sp>
        <p:nvSpPr>
          <p:cNvPr id="16" name="Shape 14"/>
          <p:cNvSpPr/>
          <p:nvPr/>
        </p:nvSpPr>
        <p:spPr>
          <a:xfrm>
            <a:off x="1092518" y="6757630"/>
            <a:ext cx="167997" cy="1008459"/>
          </a:xfrm>
          <a:prstGeom prst="roundRect">
            <a:avLst>
              <a:gd name="adj" fmla="val 42023"/>
            </a:avLst>
          </a:prstGeom>
          <a:solidFill>
            <a:srgbClr val="283157"/>
          </a:solidFill>
          <a:ln w="7620">
            <a:solidFill>
              <a:srgbClr val="414A70"/>
            </a:solidFill>
            <a:prstDash val="solid"/>
          </a:ln>
        </p:spPr>
      </p:sp>
      <p:sp>
        <p:nvSpPr>
          <p:cNvPr id="17" name="Text 15"/>
          <p:cNvSpPr/>
          <p:nvPr/>
        </p:nvSpPr>
        <p:spPr>
          <a:xfrm>
            <a:off x="1428512" y="6925628"/>
            <a:ext cx="2101096" cy="262652"/>
          </a:xfrm>
          <a:prstGeom prst="rect">
            <a:avLst/>
          </a:prstGeom>
          <a:noFill/>
          <a:ln/>
        </p:spPr>
        <p:txBody>
          <a:bodyPr wrap="none" lIns="0" tIns="0" rIns="0" bIns="0" rtlCol="0" anchor="t"/>
          <a:lstStyle/>
          <a:p>
            <a:pPr marL="0" indent="0" algn="l">
              <a:lnSpc>
                <a:spcPts val="2050"/>
              </a:lnSpc>
              <a:buNone/>
            </a:pPr>
            <a:r>
              <a:rPr lang="en-US" sz="1650" dirty="0">
                <a:solidFill>
                  <a:srgbClr val="EBECEF"/>
                </a:solidFill>
                <a:latin typeface="Fraunces Medium" pitchFamily="34" charset="0"/>
                <a:ea typeface="Fraunces Medium" pitchFamily="34" charset="-122"/>
                <a:cs typeface="Fraunces Medium" pitchFamily="34" charset="-120"/>
              </a:rPr>
              <a:t>Apply Everywhere</a:t>
            </a:r>
            <a:endParaRPr lang="en-US" sz="1650" dirty="0"/>
          </a:p>
        </p:txBody>
      </p:sp>
      <p:sp>
        <p:nvSpPr>
          <p:cNvPr id="18" name="Text 16"/>
          <p:cNvSpPr/>
          <p:nvPr/>
        </p:nvSpPr>
        <p:spPr>
          <a:xfrm>
            <a:off x="1428512" y="7289125"/>
            <a:ext cx="12613600" cy="268962"/>
          </a:xfrm>
          <a:prstGeom prst="rect">
            <a:avLst/>
          </a:prstGeom>
          <a:noFill/>
          <a:ln/>
        </p:spPr>
        <p:txBody>
          <a:bodyPr wrap="none" lIns="0" tIns="0" rIns="0" bIns="0" rtlCol="0" anchor="t"/>
          <a:lstStyle/>
          <a:p>
            <a:pPr marL="0" indent="0" algn="l">
              <a:lnSpc>
                <a:spcPts val="2100"/>
              </a:lnSpc>
              <a:buNone/>
            </a:pPr>
            <a:r>
              <a:rPr lang="en-US" sz="1300" dirty="0">
                <a:solidFill>
                  <a:srgbClr val="EBECEF"/>
                </a:solidFill>
                <a:latin typeface="Epilogue" pitchFamily="34" charset="0"/>
                <a:ea typeface="Epilogue" pitchFamily="34" charset="-122"/>
                <a:cs typeface="Epilogue" pitchFamily="34" charset="-120"/>
              </a:rPr>
              <a:t>Use these techniques with ChatGPT, Claude, Copilot, and beyond</a:t>
            </a:r>
            <a:endParaRPr lang="en-US"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89" y="886539"/>
            <a:ext cx="7556421" cy="708779"/>
          </a:xfrm>
          <a:prstGeom prst="rect">
            <a:avLst/>
          </a:prstGeom>
          <a:noFill/>
          <a:ln/>
        </p:spPr>
        <p:txBody>
          <a:bodyPr wrap="none" lIns="0" tIns="0" rIns="0" bIns="0" rtlCol="0" anchor="t"/>
          <a:lstStyle/>
          <a:p>
            <a:pPr marL="0" indent="0" algn="l">
              <a:lnSpc>
                <a:spcPts val="5550"/>
              </a:lnSpc>
              <a:buNone/>
            </a:pPr>
            <a:r>
              <a:rPr lang="en-US" sz="4450" dirty="0" smtClean="0">
                <a:solidFill>
                  <a:srgbClr val="FFFFFF"/>
                </a:solidFill>
                <a:latin typeface="Fraunces Medium" pitchFamily="34" charset="0"/>
              </a:rPr>
              <a:t>MIXTURE OF EXPERT (MOE)</a:t>
            </a:r>
            <a:endParaRPr lang="en-US" sz="4450" dirty="0"/>
          </a:p>
        </p:txBody>
      </p:sp>
      <p:sp>
        <p:nvSpPr>
          <p:cNvPr id="4" name="Text 1"/>
          <p:cNvSpPr/>
          <p:nvPr/>
        </p:nvSpPr>
        <p:spPr>
          <a:xfrm>
            <a:off x="793790" y="1935480"/>
            <a:ext cx="7556421" cy="1451610"/>
          </a:xfrm>
          <a:prstGeom prst="rect">
            <a:avLst/>
          </a:prstGeom>
          <a:noFill/>
          <a:ln/>
        </p:spPr>
        <p:txBody>
          <a:bodyPr wrap="square" lIns="0" tIns="0" rIns="0" bIns="0" rtlCol="0" anchor="t"/>
          <a:lstStyle/>
          <a:p>
            <a:pPr>
              <a:lnSpc>
                <a:spcPts val="2850"/>
              </a:lnSpc>
            </a:pPr>
            <a:r>
              <a:rPr lang="en-US" sz="1600" b="1" dirty="0" smtClean="0">
                <a:solidFill>
                  <a:schemeClr val="bg1"/>
                </a:solidFill>
              </a:rPr>
              <a:t>Mixture-of-Experts (</a:t>
            </a:r>
            <a:r>
              <a:rPr lang="en-US" sz="1600" b="1" dirty="0" err="1" smtClean="0">
                <a:solidFill>
                  <a:schemeClr val="bg1"/>
                </a:solidFill>
              </a:rPr>
              <a:t>MoE</a:t>
            </a:r>
            <a:r>
              <a:rPr lang="en-US" sz="1600" b="1" dirty="0" smtClean="0">
                <a:solidFill>
                  <a:schemeClr val="bg1"/>
                </a:solidFill>
              </a:rPr>
              <a:t>)</a:t>
            </a:r>
            <a:r>
              <a:rPr lang="en-US" sz="1600" dirty="0" smtClean="0">
                <a:solidFill>
                  <a:schemeClr val="bg1"/>
                </a:solidFill>
              </a:rPr>
              <a:t> is a special type of AI model architecture where </a:t>
            </a:r>
            <a:r>
              <a:rPr lang="en-US" sz="1600" b="1" dirty="0" smtClean="0">
                <a:solidFill>
                  <a:schemeClr val="bg1"/>
                </a:solidFill>
              </a:rPr>
              <a:t>different “experts” handle different types of tasks</a:t>
            </a:r>
            <a:r>
              <a:rPr lang="en-US" sz="1600" dirty="0" smtClean="0">
                <a:solidFill>
                  <a:schemeClr val="bg1"/>
                </a:solidFill>
              </a:rPr>
              <a:t>.</a:t>
            </a:r>
            <a:endParaRPr lang="en-US" sz="1750" dirty="0">
              <a:solidFill>
                <a:schemeClr val="bg1"/>
              </a:solidFill>
            </a:endParaRPr>
          </a:p>
        </p:txBody>
      </p:sp>
      <p:sp>
        <p:nvSpPr>
          <p:cNvPr id="5" name="Shape 2"/>
          <p:cNvSpPr/>
          <p:nvPr/>
        </p:nvSpPr>
        <p:spPr>
          <a:xfrm>
            <a:off x="793790" y="3642241"/>
            <a:ext cx="510302" cy="510302"/>
          </a:xfrm>
          <a:prstGeom prst="roundRect">
            <a:avLst>
              <a:gd name="adj" fmla="val 18669"/>
            </a:avLst>
          </a:prstGeom>
          <a:solidFill>
            <a:srgbClr val="283157"/>
          </a:solidFill>
          <a:ln w="7620">
            <a:solidFill>
              <a:srgbClr val="414A70"/>
            </a:solidFill>
            <a:prstDash val="solid"/>
          </a:ln>
        </p:spPr>
      </p:sp>
      <p:sp>
        <p:nvSpPr>
          <p:cNvPr id="6" name="Text 3"/>
          <p:cNvSpPr/>
          <p:nvPr/>
        </p:nvSpPr>
        <p:spPr>
          <a:xfrm>
            <a:off x="878860" y="368474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1</a:t>
            </a:r>
            <a:endParaRPr lang="en-US" sz="2650" dirty="0"/>
          </a:p>
        </p:txBody>
      </p:sp>
      <p:sp>
        <p:nvSpPr>
          <p:cNvPr id="7" name="Text 4"/>
          <p:cNvSpPr/>
          <p:nvPr/>
        </p:nvSpPr>
        <p:spPr>
          <a:xfrm>
            <a:off x="1530906" y="3720108"/>
            <a:ext cx="2835235" cy="354330"/>
          </a:xfrm>
          <a:prstGeom prst="rect">
            <a:avLst/>
          </a:prstGeom>
          <a:noFill/>
          <a:ln/>
        </p:spPr>
        <p:txBody>
          <a:bodyPr wrap="none" lIns="0" tIns="0" rIns="0" bIns="0" rtlCol="0" anchor="t"/>
          <a:lstStyle/>
          <a:p>
            <a:pPr>
              <a:lnSpc>
                <a:spcPts val="2750"/>
              </a:lnSpc>
            </a:pPr>
            <a:r>
              <a:rPr lang="en-US" sz="2400" dirty="0" smtClean="0">
                <a:solidFill>
                  <a:schemeClr val="bg1"/>
                </a:solidFill>
              </a:rPr>
              <a:t>a math expert</a:t>
            </a:r>
            <a:endParaRPr lang="en-US" sz="2200" dirty="0">
              <a:solidFill>
                <a:schemeClr val="bg1"/>
              </a:solidFill>
            </a:endParaRPr>
          </a:p>
        </p:txBody>
      </p:sp>
      <p:sp>
        <p:nvSpPr>
          <p:cNvPr id="9" name="Shape 6"/>
          <p:cNvSpPr/>
          <p:nvPr/>
        </p:nvSpPr>
        <p:spPr>
          <a:xfrm>
            <a:off x="773436" y="4605231"/>
            <a:ext cx="510302" cy="510302"/>
          </a:xfrm>
          <a:prstGeom prst="roundRect">
            <a:avLst>
              <a:gd name="adj" fmla="val 18669"/>
            </a:avLst>
          </a:prstGeom>
          <a:solidFill>
            <a:srgbClr val="283157"/>
          </a:solidFill>
          <a:ln w="7620">
            <a:solidFill>
              <a:srgbClr val="414A70"/>
            </a:solidFill>
            <a:prstDash val="solid"/>
          </a:ln>
        </p:spPr>
      </p:sp>
      <p:sp>
        <p:nvSpPr>
          <p:cNvPr id="10" name="Text 7"/>
          <p:cNvSpPr/>
          <p:nvPr/>
        </p:nvSpPr>
        <p:spPr>
          <a:xfrm>
            <a:off x="858506" y="464773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2</a:t>
            </a:r>
            <a:endParaRPr lang="en-US" sz="2650" dirty="0"/>
          </a:p>
        </p:txBody>
      </p:sp>
      <p:sp>
        <p:nvSpPr>
          <p:cNvPr id="11" name="Text 8"/>
          <p:cNvSpPr/>
          <p:nvPr/>
        </p:nvSpPr>
        <p:spPr>
          <a:xfrm>
            <a:off x="1530905" y="4641867"/>
            <a:ext cx="2835235" cy="354330"/>
          </a:xfrm>
          <a:prstGeom prst="rect">
            <a:avLst/>
          </a:prstGeom>
          <a:noFill/>
          <a:ln/>
        </p:spPr>
        <p:txBody>
          <a:bodyPr wrap="none" lIns="0" tIns="0" rIns="0" bIns="0" rtlCol="0" anchor="t"/>
          <a:lstStyle/>
          <a:p>
            <a:pPr>
              <a:lnSpc>
                <a:spcPts val="2750"/>
              </a:lnSpc>
            </a:pPr>
            <a:r>
              <a:rPr lang="en-US" sz="2400" dirty="0" smtClean="0">
                <a:solidFill>
                  <a:schemeClr val="bg1"/>
                </a:solidFill>
              </a:rPr>
              <a:t>a coding expert</a:t>
            </a:r>
            <a:endParaRPr lang="en-US" sz="2200" dirty="0">
              <a:solidFill>
                <a:schemeClr val="bg1"/>
              </a:solidFill>
            </a:endParaRPr>
          </a:p>
        </p:txBody>
      </p:sp>
      <p:sp>
        <p:nvSpPr>
          <p:cNvPr id="13" name="Shape 10"/>
          <p:cNvSpPr/>
          <p:nvPr/>
        </p:nvSpPr>
        <p:spPr>
          <a:xfrm>
            <a:off x="829580" y="5620760"/>
            <a:ext cx="510302" cy="510302"/>
          </a:xfrm>
          <a:prstGeom prst="roundRect">
            <a:avLst>
              <a:gd name="adj" fmla="val 18669"/>
            </a:avLst>
          </a:prstGeom>
          <a:solidFill>
            <a:srgbClr val="283157"/>
          </a:solidFill>
          <a:ln w="7620">
            <a:solidFill>
              <a:srgbClr val="414A70"/>
            </a:solidFill>
            <a:prstDash val="solid"/>
          </a:ln>
        </p:spPr>
      </p:sp>
      <p:sp>
        <p:nvSpPr>
          <p:cNvPr id="14" name="Text 11"/>
          <p:cNvSpPr/>
          <p:nvPr/>
        </p:nvSpPr>
        <p:spPr>
          <a:xfrm>
            <a:off x="914650" y="5663265"/>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3</a:t>
            </a:r>
            <a:endParaRPr lang="en-US" sz="2650" dirty="0"/>
          </a:p>
        </p:txBody>
      </p:sp>
      <p:sp>
        <p:nvSpPr>
          <p:cNvPr id="15" name="Text 12"/>
          <p:cNvSpPr/>
          <p:nvPr/>
        </p:nvSpPr>
        <p:spPr>
          <a:xfrm>
            <a:off x="1530904" y="5620248"/>
            <a:ext cx="2835235" cy="354330"/>
          </a:xfrm>
          <a:prstGeom prst="rect">
            <a:avLst/>
          </a:prstGeom>
          <a:noFill/>
          <a:ln/>
        </p:spPr>
        <p:txBody>
          <a:bodyPr wrap="none" lIns="0" tIns="0" rIns="0" bIns="0" rtlCol="0" anchor="t"/>
          <a:lstStyle/>
          <a:p>
            <a:pPr>
              <a:lnSpc>
                <a:spcPts val="2750"/>
              </a:lnSpc>
            </a:pPr>
            <a:r>
              <a:rPr lang="en-US" sz="2400" dirty="0" smtClean="0">
                <a:solidFill>
                  <a:schemeClr val="bg1"/>
                </a:solidFill>
              </a:rPr>
              <a:t>a writing expert</a:t>
            </a:r>
            <a:endParaRPr lang="en-US" sz="2200" dirty="0">
              <a:solidFill>
                <a:schemeClr val="bg1"/>
              </a:solidFill>
            </a:endParaRPr>
          </a:p>
        </p:txBody>
      </p:sp>
      <p:sp>
        <p:nvSpPr>
          <p:cNvPr id="17" name="Shape 10"/>
          <p:cNvSpPr/>
          <p:nvPr/>
        </p:nvSpPr>
        <p:spPr>
          <a:xfrm>
            <a:off x="829579" y="6670076"/>
            <a:ext cx="510302" cy="510302"/>
          </a:xfrm>
          <a:prstGeom prst="roundRect">
            <a:avLst>
              <a:gd name="adj" fmla="val 18669"/>
            </a:avLst>
          </a:prstGeom>
          <a:solidFill>
            <a:srgbClr val="283157"/>
          </a:solidFill>
          <a:ln w="7620">
            <a:solidFill>
              <a:srgbClr val="414A70"/>
            </a:solidFill>
            <a:prstDash val="solid"/>
          </a:ln>
        </p:spPr>
      </p:sp>
      <p:sp>
        <p:nvSpPr>
          <p:cNvPr id="18" name="Text 11"/>
          <p:cNvSpPr/>
          <p:nvPr/>
        </p:nvSpPr>
        <p:spPr>
          <a:xfrm>
            <a:off x="914649" y="671258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rPr>
              <a:t>4</a:t>
            </a:r>
            <a:endParaRPr lang="en-US" sz="2650" dirty="0"/>
          </a:p>
        </p:txBody>
      </p:sp>
      <p:sp>
        <p:nvSpPr>
          <p:cNvPr id="19" name="Text 12"/>
          <p:cNvSpPr/>
          <p:nvPr/>
        </p:nvSpPr>
        <p:spPr>
          <a:xfrm>
            <a:off x="1530906" y="6668089"/>
            <a:ext cx="2835235" cy="354330"/>
          </a:xfrm>
          <a:prstGeom prst="rect">
            <a:avLst/>
          </a:prstGeom>
          <a:noFill/>
          <a:ln/>
        </p:spPr>
        <p:txBody>
          <a:bodyPr wrap="none" lIns="0" tIns="0" rIns="0" bIns="0" rtlCol="0" anchor="t"/>
          <a:lstStyle/>
          <a:p>
            <a:pPr>
              <a:lnSpc>
                <a:spcPts val="2750"/>
              </a:lnSpc>
            </a:pPr>
            <a:r>
              <a:rPr lang="en-US" sz="2400" dirty="0" smtClean="0">
                <a:solidFill>
                  <a:schemeClr val="bg1"/>
                </a:solidFill>
              </a:rPr>
              <a:t>a reasoning expert</a:t>
            </a:r>
            <a:endParaRPr lang="en-US" sz="2200" dirty="0">
              <a:solidFill>
                <a:schemeClr val="bg1"/>
              </a:solidFill>
            </a:endParaRPr>
          </a:p>
        </p:txBody>
      </p:sp>
    </p:spTree>
    <p:extLst>
      <p:ext uri="{BB962C8B-B14F-4D97-AF65-F5344CB8AC3E}">
        <p14:creationId xmlns:p14="http://schemas.microsoft.com/office/powerpoint/2010/main" val="4090154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15314"/>
          </a:xfrm>
          <a:prstGeom prst="rect">
            <a:avLst/>
          </a:prstGeom>
        </p:spPr>
      </p:pic>
      <p:sp>
        <p:nvSpPr>
          <p:cNvPr id="3" name="Text 0"/>
          <p:cNvSpPr/>
          <p:nvPr/>
        </p:nvSpPr>
        <p:spPr>
          <a:xfrm>
            <a:off x="704255" y="3069788"/>
            <a:ext cx="5030748" cy="628769"/>
          </a:xfrm>
          <a:prstGeom prst="rect">
            <a:avLst/>
          </a:prstGeom>
          <a:noFill/>
          <a:ln/>
        </p:spPr>
        <p:txBody>
          <a:bodyPr wrap="none" lIns="0" tIns="0" rIns="0" bIns="0" rtlCol="0" anchor="t"/>
          <a:lstStyle/>
          <a:p>
            <a:pPr>
              <a:lnSpc>
                <a:spcPts val="4950"/>
              </a:lnSpc>
            </a:pPr>
            <a:r>
              <a:rPr lang="en-US" sz="4000" dirty="0" smtClean="0">
                <a:solidFill>
                  <a:schemeClr val="bg1"/>
                </a:solidFill>
              </a:rPr>
              <a:t>How </a:t>
            </a:r>
            <a:r>
              <a:rPr lang="en-US" sz="4000" dirty="0" err="1" smtClean="0">
                <a:solidFill>
                  <a:schemeClr val="bg1"/>
                </a:solidFill>
              </a:rPr>
              <a:t>MoE</a:t>
            </a:r>
            <a:r>
              <a:rPr lang="en-US" sz="4000" dirty="0" smtClean="0">
                <a:solidFill>
                  <a:schemeClr val="bg1"/>
                </a:solidFill>
              </a:rPr>
              <a:t> Works</a:t>
            </a:r>
            <a:endParaRPr lang="en-US" sz="3950" dirty="0"/>
          </a:p>
        </p:txBody>
      </p:sp>
      <p:sp>
        <p:nvSpPr>
          <p:cNvPr id="5" name="Shape 2"/>
          <p:cNvSpPr/>
          <p:nvPr/>
        </p:nvSpPr>
        <p:spPr>
          <a:xfrm>
            <a:off x="704255" y="3819287"/>
            <a:ext cx="13221891" cy="2228374"/>
          </a:xfrm>
          <a:prstGeom prst="roundRect">
            <a:avLst>
              <a:gd name="adj" fmla="val 7180"/>
            </a:avLst>
          </a:prstGeom>
          <a:solidFill>
            <a:srgbClr val="181E34"/>
          </a:solidFill>
          <a:ln/>
        </p:spPr>
      </p:sp>
      <p:pic>
        <p:nvPicPr>
          <p:cNvPr id="6" name="Image 1" descr="preencoded.png"/>
          <p:cNvPicPr>
            <a:picLocks noChangeAspect="1"/>
          </p:cNvPicPr>
          <p:nvPr/>
        </p:nvPicPr>
        <p:blipFill>
          <a:blip r:embed="rId4"/>
          <a:stretch>
            <a:fillRect/>
          </a:stretch>
        </p:blipFill>
        <p:spPr>
          <a:xfrm>
            <a:off x="905470" y="5159335"/>
            <a:ext cx="251460" cy="201216"/>
          </a:xfrm>
          <a:prstGeom prst="rect">
            <a:avLst/>
          </a:prstGeom>
        </p:spPr>
      </p:pic>
      <p:pic>
        <p:nvPicPr>
          <p:cNvPr id="8" name="Image 2" descr="preencoded.png"/>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79621" y="6280190"/>
            <a:ext cx="301823" cy="301823"/>
          </a:xfrm>
          <a:prstGeom prst="rect">
            <a:avLst/>
          </a:prstGeom>
        </p:spPr>
      </p:pic>
      <p:sp>
        <p:nvSpPr>
          <p:cNvPr id="9" name="Text 4"/>
          <p:cNvSpPr/>
          <p:nvPr/>
        </p:nvSpPr>
        <p:spPr>
          <a:xfrm>
            <a:off x="1358146" y="6273998"/>
            <a:ext cx="2682002" cy="314444"/>
          </a:xfrm>
          <a:prstGeom prst="rect">
            <a:avLst/>
          </a:prstGeom>
          <a:noFill/>
          <a:ln/>
        </p:spPr>
        <p:txBody>
          <a:bodyPr wrap="none" lIns="0" tIns="0" rIns="0" bIns="0" rtlCol="0" anchor="t"/>
          <a:lstStyle/>
          <a:p>
            <a:pPr>
              <a:lnSpc>
                <a:spcPts val="2450"/>
              </a:lnSpc>
            </a:pPr>
            <a:r>
              <a:rPr lang="en-US" sz="2000" b="1" dirty="0" smtClean="0">
                <a:solidFill>
                  <a:schemeClr val="bg1"/>
                </a:solidFill>
              </a:rPr>
              <a:t>Faster</a:t>
            </a:r>
            <a:endParaRPr lang="en-US" sz="1950" dirty="0">
              <a:solidFill>
                <a:schemeClr val="bg1"/>
              </a:solidFill>
            </a:endParaRPr>
          </a:p>
        </p:txBody>
      </p:sp>
      <p:sp>
        <p:nvSpPr>
          <p:cNvPr id="10" name="Text 5"/>
          <p:cNvSpPr/>
          <p:nvPr/>
        </p:nvSpPr>
        <p:spPr>
          <a:xfrm>
            <a:off x="1358146" y="6709172"/>
            <a:ext cx="3585686" cy="643890"/>
          </a:xfrm>
          <a:prstGeom prst="rect">
            <a:avLst/>
          </a:prstGeom>
          <a:noFill/>
          <a:ln/>
        </p:spPr>
        <p:txBody>
          <a:bodyPr wrap="square" lIns="0" tIns="0" rIns="0" bIns="0" rtlCol="0" anchor="t"/>
          <a:lstStyle/>
          <a:p>
            <a:pPr>
              <a:lnSpc>
                <a:spcPts val="2500"/>
              </a:lnSpc>
            </a:pPr>
            <a:r>
              <a:rPr lang="en-US" sz="1600" dirty="0" smtClean="0">
                <a:solidFill>
                  <a:schemeClr val="bg1"/>
                </a:solidFill>
              </a:rPr>
              <a:t>because not all experts are used every time</a:t>
            </a:r>
            <a:endParaRPr lang="en-US" sz="1550" dirty="0">
              <a:solidFill>
                <a:schemeClr val="bg1"/>
              </a:solidFill>
            </a:endParaRPr>
          </a:p>
        </p:txBody>
      </p:sp>
      <p:pic>
        <p:nvPicPr>
          <p:cNvPr id="11" name="Image 3" descr="preencoded.png"/>
          <p:cNvPicPr>
            <a:picLocks noChangeAspect="1"/>
          </p:cNvPicPr>
          <p:nvPr/>
        </p:nvPicPr>
        <p:blipFill>
          <a:blip r:embed="rId5">
            <a:extLst>
              <a:ext uri="{96DAC541-7B7A-43D3-8B79-37D633B846F1}">
                <asvg:svgBlip xmlns:asvg="http://schemas.microsoft.com/office/drawing/2016/SVG/main" xmlns="" r:embed="rId7"/>
              </a:ext>
            </a:extLst>
          </a:blip>
          <a:stretch>
            <a:fillRect/>
          </a:stretch>
        </p:blipFill>
        <p:spPr>
          <a:xfrm>
            <a:off x="5270659" y="6280190"/>
            <a:ext cx="301823" cy="301823"/>
          </a:xfrm>
          <a:prstGeom prst="rect">
            <a:avLst/>
          </a:prstGeom>
        </p:spPr>
      </p:pic>
      <p:sp>
        <p:nvSpPr>
          <p:cNvPr id="12" name="Text 6"/>
          <p:cNvSpPr/>
          <p:nvPr/>
        </p:nvSpPr>
        <p:spPr>
          <a:xfrm>
            <a:off x="5849183" y="6273998"/>
            <a:ext cx="2515314" cy="314444"/>
          </a:xfrm>
          <a:prstGeom prst="rect">
            <a:avLst/>
          </a:prstGeom>
          <a:noFill/>
          <a:ln/>
        </p:spPr>
        <p:txBody>
          <a:bodyPr wrap="none" lIns="0" tIns="0" rIns="0" bIns="0" rtlCol="0" anchor="t"/>
          <a:lstStyle/>
          <a:p>
            <a:pPr>
              <a:lnSpc>
                <a:spcPts val="2450"/>
              </a:lnSpc>
            </a:pPr>
            <a:r>
              <a:rPr lang="en-US" sz="2000" dirty="0" smtClean="0">
                <a:solidFill>
                  <a:schemeClr val="bg1"/>
                </a:solidFill>
              </a:rPr>
              <a:t>Larger capacity</a:t>
            </a:r>
            <a:endParaRPr lang="en-US" sz="1950" dirty="0">
              <a:solidFill>
                <a:schemeClr val="bg1"/>
              </a:solidFill>
            </a:endParaRPr>
          </a:p>
        </p:txBody>
      </p:sp>
      <p:sp>
        <p:nvSpPr>
          <p:cNvPr id="13" name="Text 7"/>
          <p:cNvSpPr/>
          <p:nvPr/>
        </p:nvSpPr>
        <p:spPr>
          <a:xfrm>
            <a:off x="5849183" y="6709172"/>
            <a:ext cx="3585805" cy="965835"/>
          </a:xfrm>
          <a:prstGeom prst="rect">
            <a:avLst/>
          </a:prstGeom>
          <a:noFill/>
          <a:ln/>
        </p:spPr>
        <p:txBody>
          <a:bodyPr wrap="square" lIns="0" tIns="0" rIns="0" bIns="0" rtlCol="0" anchor="t"/>
          <a:lstStyle/>
          <a:p>
            <a:pPr>
              <a:lnSpc>
                <a:spcPts val="2500"/>
              </a:lnSpc>
            </a:pPr>
            <a:r>
              <a:rPr lang="en-US" sz="1600" dirty="0" smtClean="0">
                <a:solidFill>
                  <a:schemeClr val="bg1"/>
                </a:solidFill>
              </a:rPr>
              <a:t>model can store more knowledge</a:t>
            </a:r>
            <a:endParaRPr lang="en-US" sz="1550" dirty="0">
              <a:solidFill>
                <a:schemeClr val="bg1"/>
              </a:solidFill>
            </a:endParaRPr>
          </a:p>
        </p:txBody>
      </p:sp>
      <p:pic>
        <p:nvPicPr>
          <p:cNvPr id="14" name="Image 4" descr="preencoded.png"/>
          <p:cNvPicPr>
            <a:picLocks noChangeAspect="1"/>
          </p:cNvPicPr>
          <p:nvPr/>
        </p:nvPicPr>
        <p:blipFill>
          <a:blip r:embed="rId5">
            <a:extLst>
              <a:ext uri="{96DAC541-7B7A-43D3-8B79-37D633B846F1}">
                <asvg:svgBlip xmlns:asvg="http://schemas.microsoft.com/office/drawing/2016/SVG/main" xmlns="" r:embed="rId8"/>
              </a:ext>
            </a:extLst>
          </a:blip>
          <a:stretch>
            <a:fillRect/>
          </a:stretch>
        </p:blipFill>
        <p:spPr>
          <a:xfrm>
            <a:off x="9761815" y="6280190"/>
            <a:ext cx="301823" cy="301823"/>
          </a:xfrm>
          <a:prstGeom prst="rect">
            <a:avLst/>
          </a:prstGeom>
        </p:spPr>
      </p:pic>
      <p:sp>
        <p:nvSpPr>
          <p:cNvPr id="15" name="Text 8"/>
          <p:cNvSpPr/>
          <p:nvPr/>
        </p:nvSpPr>
        <p:spPr>
          <a:xfrm>
            <a:off x="10340340" y="6273998"/>
            <a:ext cx="2515314" cy="314444"/>
          </a:xfrm>
          <a:prstGeom prst="rect">
            <a:avLst/>
          </a:prstGeom>
          <a:noFill/>
          <a:ln/>
        </p:spPr>
        <p:txBody>
          <a:bodyPr wrap="none" lIns="0" tIns="0" rIns="0" bIns="0" rtlCol="0" anchor="t"/>
          <a:lstStyle/>
          <a:p>
            <a:pPr>
              <a:lnSpc>
                <a:spcPts val="2450"/>
              </a:lnSpc>
            </a:pPr>
            <a:r>
              <a:rPr lang="en-US" sz="2000" dirty="0" smtClean="0">
                <a:solidFill>
                  <a:schemeClr val="bg1"/>
                </a:solidFill>
              </a:rPr>
              <a:t>More specialized</a:t>
            </a:r>
            <a:endParaRPr lang="en-US" sz="1950" dirty="0">
              <a:solidFill>
                <a:schemeClr val="bg1"/>
              </a:solidFill>
            </a:endParaRPr>
          </a:p>
        </p:txBody>
      </p:sp>
      <p:sp>
        <p:nvSpPr>
          <p:cNvPr id="16" name="Text 9"/>
          <p:cNvSpPr/>
          <p:nvPr/>
        </p:nvSpPr>
        <p:spPr>
          <a:xfrm>
            <a:off x="10340340" y="6709172"/>
            <a:ext cx="3585805" cy="965835"/>
          </a:xfrm>
          <a:prstGeom prst="rect">
            <a:avLst/>
          </a:prstGeom>
          <a:noFill/>
          <a:ln/>
        </p:spPr>
        <p:txBody>
          <a:bodyPr wrap="square" lIns="0" tIns="0" rIns="0" bIns="0" rtlCol="0" anchor="t"/>
          <a:lstStyle/>
          <a:p>
            <a:pPr>
              <a:lnSpc>
                <a:spcPts val="2500"/>
              </a:lnSpc>
            </a:pPr>
            <a:r>
              <a:rPr lang="en-US" sz="1600" dirty="0" smtClean="0">
                <a:solidFill>
                  <a:schemeClr val="bg1"/>
                </a:solidFill>
              </a:rPr>
              <a:t>each expert focuses on a skill</a:t>
            </a:r>
            <a:endParaRPr lang="en-US" sz="1550" dirty="0">
              <a:solidFill>
                <a:schemeClr val="bg1"/>
              </a:solidFill>
            </a:endParaRPr>
          </a:p>
        </p:txBody>
      </p:sp>
      <p:sp>
        <p:nvSpPr>
          <p:cNvPr id="22" name="Rectangle 6"/>
          <p:cNvSpPr>
            <a:spLocks noChangeArrowheads="1"/>
          </p:cNvSpPr>
          <p:nvPr/>
        </p:nvSpPr>
        <p:spPr bwMode="auto">
          <a:xfrm>
            <a:off x="1501299" y="4307533"/>
            <a:ext cx="966085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bg1"/>
                </a:solidFill>
                <a:effectLst/>
                <a:latin typeface="Arial" panose="020B0604020202020204" pitchFamily="34" charset="0"/>
              </a:rPr>
              <a:t>The model receives a question.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bg1"/>
                </a:solidFill>
                <a:effectLst/>
                <a:latin typeface="Arial" panose="020B0604020202020204" pitchFamily="34" charset="0"/>
              </a:rPr>
              <a:t>A </a:t>
            </a:r>
            <a:r>
              <a:rPr kumimoji="0" lang="en-US" altLang="en-US" sz="1800" b="1" i="0" u="none" strike="noStrike" cap="none" normalizeH="0" baseline="0" dirty="0" smtClean="0">
                <a:ln>
                  <a:noFill/>
                </a:ln>
                <a:solidFill>
                  <a:schemeClr val="bg1"/>
                </a:solidFill>
                <a:effectLst/>
                <a:latin typeface="Arial" panose="020B0604020202020204" pitchFamily="34" charset="0"/>
              </a:rPr>
              <a:t>router</a:t>
            </a:r>
            <a:r>
              <a:rPr kumimoji="0" lang="en-US" altLang="en-US" sz="1800" b="0" i="0" u="none" strike="noStrike" cap="none" normalizeH="0" baseline="0" dirty="0" smtClean="0">
                <a:ln>
                  <a:noFill/>
                </a:ln>
                <a:solidFill>
                  <a:schemeClr val="bg1"/>
                </a:solidFill>
                <a:effectLst/>
                <a:latin typeface="Arial" panose="020B0604020202020204" pitchFamily="34" charset="0"/>
              </a:rPr>
              <a:t> decides which expert(s) should answer.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bg1"/>
                </a:solidFill>
                <a:effectLst/>
                <a:latin typeface="Arial" panose="020B0604020202020204" pitchFamily="34" charset="0"/>
              </a:rPr>
              <a:t>Only those experts get activated.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bg1"/>
                </a:solidFill>
                <a:effectLst/>
                <a:latin typeface="Arial" panose="020B0604020202020204" pitchFamily="34" charset="0"/>
              </a:rPr>
              <a:t>Their responses are combined → final answer.</a:t>
            </a:r>
          </a:p>
        </p:txBody>
      </p:sp>
    </p:spTree>
    <p:extLst>
      <p:ext uri="{BB962C8B-B14F-4D97-AF65-F5344CB8AC3E}">
        <p14:creationId xmlns:p14="http://schemas.microsoft.com/office/powerpoint/2010/main" val="2315734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1990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What is Prompting?</a:t>
            </a:r>
            <a:endParaRPr lang="en-US" sz="4450" dirty="0"/>
          </a:p>
        </p:txBody>
      </p:sp>
      <p:sp>
        <p:nvSpPr>
          <p:cNvPr id="4" name="Text 1"/>
          <p:cNvSpPr/>
          <p:nvPr/>
        </p:nvSpPr>
        <p:spPr>
          <a:xfrm>
            <a:off x="793790" y="2168843"/>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Prompting is the practice of crafting clear, specific instructions to guide large language models toward desired outputs. Think of it as the interface between human intent and AI capability—your words shape what the model produces.</a:t>
            </a:r>
            <a:endParaRPr lang="en-US" sz="1750" dirty="0"/>
          </a:p>
        </p:txBody>
      </p:sp>
      <p:sp>
        <p:nvSpPr>
          <p:cNvPr id="5" name="Shape 2"/>
          <p:cNvSpPr/>
          <p:nvPr/>
        </p:nvSpPr>
        <p:spPr>
          <a:xfrm>
            <a:off x="793790" y="3875603"/>
            <a:ext cx="3664744" cy="1685092"/>
          </a:xfrm>
          <a:prstGeom prst="roundRect">
            <a:avLst>
              <a:gd name="adj" fmla="val 5654"/>
            </a:avLst>
          </a:prstGeom>
          <a:solidFill>
            <a:srgbClr val="283157"/>
          </a:solidFill>
          <a:ln w="7620">
            <a:solidFill>
              <a:srgbClr val="414A70"/>
            </a:solidFill>
            <a:prstDash val="solid"/>
          </a:ln>
        </p:spPr>
      </p:sp>
      <p:sp>
        <p:nvSpPr>
          <p:cNvPr id="6" name="Text 3"/>
          <p:cNvSpPr/>
          <p:nvPr/>
        </p:nvSpPr>
        <p:spPr>
          <a:xfrm>
            <a:off x="1028224" y="41100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Input</a:t>
            </a:r>
            <a:endParaRPr lang="en-US" sz="2200" dirty="0"/>
          </a:p>
        </p:txBody>
      </p:sp>
      <p:sp>
        <p:nvSpPr>
          <p:cNvPr id="7" name="Text 4"/>
          <p:cNvSpPr/>
          <p:nvPr/>
        </p:nvSpPr>
        <p:spPr>
          <a:xfrm>
            <a:off x="1028224" y="4600456"/>
            <a:ext cx="3195876" cy="725805"/>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Your carefully designed question or instruction</a:t>
            </a:r>
            <a:endParaRPr lang="en-US" sz="1750" dirty="0"/>
          </a:p>
        </p:txBody>
      </p:sp>
      <p:sp>
        <p:nvSpPr>
          <p:cNvPr id="8" name="Shape 5"/>
          <p:cNvSpPr/>
          <p:nvPr/>
        </p:nvSpPr>
        <p:spPr>
          <a:xfrm>
            <a:off x="4685348" y="3875603"/>
            <a:ext cx="3664863" cy="1685092"/>
          </a:xfrm>
          <a:prstGeom prst="roundRect">
            <a:avLst>
              <a:gd name="adj" fmla="val 5654"/>
            </a:avLst>
          </a:prstGeom>
          <a:solidFill>
            <a:srgbClr val="283157"/>
          </a:solidFill>
          <a:ln w="7620">
            <a:solidFill>
              <a:srgbClr val="414A70"/>
            </a:solidFill>
            <a:prstDash val="solid"/>
          </a:ln>
        </p:spPr>
      </p:sp>
      <p:sp>
        <p:nvSpPr>
          <p:cNvPr id="9" name="Text 6"/>
          <p:cNvSpPr/>
          <p:nvPr/>
        </p:nvSpPr>
        <p:spPr>
          <a:xfrm>
            <a:off x="4919782" y="41100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Process</a:t>
            </a:r>
            <a:endParaRPr lang="en-US" sz="2200" dirty="0"/>
          </a:p>
        </p:txBody>
      </p:sp>
      <p:sp>
        <p:nvSpPr>
          <p:cNvPr id="10" name="Text 7"/>
          <p:cNvSpPr/>
          <p:nvPr/>
        </p:nvSpPr>
        <p:spPr>
          <a:xfrm>
            <a:off x="4919782" y="4600456"/>
            <a:ext cx="3195995" cy="725805"/>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Model analyzes context and patterns</a:t>
            </a:r>
            <a:endParaRPr lang="en-US" sz="1750" dirty="0"/>
          </a:p>
        </p:txBody>
      </p:sp>
      <p:sp>
        <p:nvSpPr>
          <p:cNvPr id="11" name="Shape 8"/>
          <p:cNvSpPr/>
          <p:nvPr/>
        </p:nvSpPr>
        <p:spPr>
          <a:xfrm>
            <a:off x="793790" y="5787509"/>
            <a:ext cx="7556421" cy="1322189"/>
          </a:xfrm>
          <a:prstGeom prst="roundRect">
            <a:avLst>
              <a:gd name="adj" fmla="val 7205"/>
            </a:avLst>
          </a:prstGeom>
          <a:solidFill>
            <a:srgbClr val="283157"/>
          </a:solidFill>
          <a:ln w="7620">
            <a:solidFill>
              <a:srgbClr val="414A70"/>
            </a:solidFill>
            <a:prstDash val="solid"/>
          </a:ln>
        </p:spPr>
      </p:sp>
      <p:sp>
        <p:nvSpPr>
          <p:cNvPr id="12" name="Text 9"/>
          <p:cNvSpPr/>
          <p:nvPr/>
        </p:nvSpPr>
        <p:spPr>
          <a:xfrm>
            <a:off x="1028224" y="60219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Output</a:t>
            </a:r>
            <a:endParaRPr lang="en-US" sz="2200" dirty="0"/>
          </a:p>
        </p:txBody>
      </p:sp>
      <p:sp>
        <p:nvSpPr>
          <p:cNvPr id="13" name="Text 10"/>
          <p:cNvSpPr/>
          <p:nvPr/>
        </p:nvSpPr>
        <p:spPr>
          <a:xfrm>
            <a:off x="1028224" y="6512362"/>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Tailored response based on your prompt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86539"/>
            <a:ext cx="6548676"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Why Prompting Matters</a:t>
            </a:r>
            <a:endParaRPr lang="en-US" sz="4450" dirty="0"/>
          </a:p>
        </p:txBody>
      </p:sp>
      <p:sp>
        <p:nvSpPr>
          <p:cNvPr id="4" name="Text 1"/>
          <p:cNvSpPr/>
          <p:nvPr/>
        </p:nvSpPr>
        <p:spPr>
          <a:xfrm>
            <a:off x="793790" y="1935480"/>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The quality of your prompt directly determines the quality of your output. Small changes in wording can dramatically shift results—from generic to exceptional. Effective prompting unlocks the full potential of modern AI systems like ChatGPT, Claude, and Copilot.</a:t>
            </a:r>
            <a:endParaRPr lang="en-US" sz="1750" dirty="0"/>
          </a:p>
        </p:txBody>
      </p:sp>
      <p:sp>
        <p:nvSpPr>
          <p:cNvPr id="5" name="Shape 2"/>
          <p:cNvSpPr/>
          <p:nvPr/>
        </p:nvSpPr>
        <p:spPr>
          <a:xfrm>
            <a:off x="793790" y="3642241"/>
            <a:ext cx="510302" cy="510302"/>
          </a:xfrm>
          <a:prstGeom prst="roundRect">
            <a:avLst>
              <a:gd name="adj" fmla="val 18669"/>
            </a:avLst>
          </a:prstGeom>
          <a:solidFill>
            <a:srgbClr val="283157"/>
          </a:solidFill>
          <a:ln w="7620">
            <a:solidFill>
              <a:srgbClr val="414A70"/>
            </a:solidFill>
            <a:prstDash val="solid"/>
          </a:ln>
        </p:spPr>
      </p:sp>
      <p:sp>
        <p:nvSpPr>
          <p:cNvPr id="6" name="Text 3"/>
          <p:cNvSpPr/>
          <p:nvPr/>
        </p:nvSpPr>
        <p:spPr>
          <a:xfrm>
            <a:off x="878860" y="368474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1</a:t>
            </a:r>
            <a:endParaRPr lang="en-US" sz="2650" dirty="0"/>
          </a:p>
        </p:txBody>
      </p:sp>
      <p:sp>
        <p:nvSpPr>
          <p:cNvPr id="7" name="Text 4"/>
          <p:cNvSpPr/>
          <p:nvPr/>
        </p:nvSpPr>
        <p:spPr>
          <a:xfrm>
            <a:off x="1530906" y="37201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Precision</a:t>
            </a:r>
            <a:endParaRPr lang="en-US" sz="2200" dirty="0"/>
          </a:p>
        </p:txBody>
      </p:sp>
      <p:sp>
        <p:nvSpPr>
          <p:cNvPr id="8" name="Text 5"/>
          <p:cNvSpPr/>
          <p:nvPr/>
        </p:nvSpPr>
        <p:spPr>
          <a:xfrm>
            <a:off x="1530906" y="4210526"/>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Clear prompts reduce ambiguity and misinterpretation</a:t>
            </a:r>
            <a:endParaRPr lang="en-US" sz="1750" dirty="0"/>
          </a:p>
        </p:txBody>
      </p:sp>
      <p:sp>
        <p:nvSpPr>
          <p:cNvPr id="9" name="Shape 6"/>
          <p:cNvSpPr/>
          <p:nvPr/>
        </p:nvSpPr>
        <p:spPr>
          <a:xfrm>
            <a:off x="793790" y="5027057"/>
            <a:ext cx="510302" cy="510302"/>
          </a:xfrm>
          <a:prstGeom prst="roundRect">
            <a:avLst>
              <a:gd name="adj" fmla="val 18669"/>
            </a:avLst>
          </a:prstGeom>
          <a:solidFill>
            <a:srgbClr val="283157"/>
          </a:solidFill>
          <a:ln w="7620">
            <a:solidFill>
              <a:srgbClr val="414A70"/>
            </a:solidFill>
            <a:prstDash val="solid"/>
          </a:ln>
        </p:spPr>
      </p:sp>
      <p:sp>
        <p:nvSpPr>
          <p:cNvPr id="10" name="Text 7"/>
          <p:cNvSpPr/>
          <p:nvPr/>
        </p:nvSpPr>
        <p:spPr>
          <a:xfrm>
            <a:off x="878860" y="506956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2</a:t>
            </a:r>
            <a:endParaRPr lang="en-US" sz="2650" dirty="0"/>
          </a:p>
        </p:txBody>
      </p:sp>
      <p:sp>
        <p:nvSpPr>
          <p:cNvPr id="11" name="Text 8"/>
          <p:cNvSpPr/>
          <p:nvPr/>
        </p:nvSpPr>
        <p:spPr>
          <a:xfrm>
            <a:off x="1530906" y="510492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Efficiency</a:t>
            </a:r>
            <a:endParaRPr lang="en-US" sz="2200" dirty="0"/>
          </a:p>
        </p:txBody>
      </p:sp>
      <p:sp>
        <p:nvSpPr>
          <p:cNvPr id="12" name="Text 9"/>
          <p:cNvSpPr/>
          <p:nvPr/>
        </p:nvSpPr>
        <p:spPr>
          <a:xfrm>
            <a:off x="1530906" y="5595342"/>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Well-structured requests yield better results faster</a:t>
            </a:r>
            <a:endParaRPr lang="en-US" sz="1750" dirty="0"/>
          </a:p>
        </p:txBody>
      </p:sp>
      <p:sp>
        <p:nvSpPr>
          <p:cNvPr id="13" name="Shape 10"/>
          <p:cNvSpPr/>
          <p:nvPr/>
        </p:nvSpPr>
        <p:spPr>
          <a:xfrm>
            <a:off x="793790" y="6411873"/>
            <a:ext cx="510302" cy="510302"/>
          </a:xfrm>
          <a:prstGeom prst="roundRect">
            <a:avLst>
              <a:gd name="adj" fmla="val 18669"/>
            </a:avLst>
          </a:prstGeom>
          <a:solidFill>
            <a:srgbClr val="283157"/>
          </a:solidFill>
          <a:ln w="7620">
            <a:solidFill>
              <a:srgbClr val="414A70"/>
            </a:solidFill>
            <a:prstDash val="solid"/>
          </a:ln>
        </p:spPr>
      </p:sp>
      <p:sp>
        <p:nvSpPr>
          <p:cNvPr id="14" name="Text 11"/>
          <p:cNvSpPr/>
          <p:nvPr/>
        </p:nvSpPr>
        <p:spPr>
          <a:xfrm>
            <a:off x="878860" y="645437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3</a:t>
            </a:r>
            <a:endParaRPr lang="en-US" sz="2650" dirty="0"/>
          </a:p>
        </p:txBody>
      </p:sp>
      <p:sp>
        <p:nvSpPr>
          <p:cNvPr id="15" name="Text 12"/>
          <p:cNvSpPr/>
          <p:nvPr/>
        </p:nvSpPr>
        <p:spPr>
          <a:xfrm>
            <a:off x="1530906" y="648974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Control</a:t>
            </a:r>
            <a:endParaRPr lang="en-US" sz="2200" dirty="0"/>
          </a:p>
        </p:txBody>
      </p:sp>
      <p:sp>
        <p:nvSpPr>
          <p:cNvPr id="16" name="Text 13"/>
          <p:cNvSpPr/>
          <p:nvPr/>
        </p:nvSpPr>
        <p:spPr>
          <a:xfrm>
            <a:off x="1530906" y="6980158"/>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Guide tone, format, and complexity with intentional language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1045" y="746165"/>
            <a:ext cx="5352693" cy="661630"/>
          </a:xfrm>
          <a:prstGeom prst="rect">
            <a:avLst/>
          </a:prstGeom>
          <a:noFill/>
          <a:ln/>
        </p:spPr>
        <p:txBody>
          <a:bodyPr wrap="none" lIns="0" tIns="0" rIns="0" bIns="0" rtlCol="0" anchor="t"/>
          <a:lstStyle/>
          <a:p>
            <a:pPr marL="0" indent="0" algn="l">
              <a:lnSpc>
                <a:spcPts val="5200"/>
              </a:lnSpc>
              <a:buNone/>
            </a:pPr>
            <a:r>
              <a:rPr lang="en-US" sz="4150" dirty="0">
                <a:solidFill>
                  <a:srgbClr val="FFFFFF"/>
                </a:solidFill>
                <a:latin typeface="Fraunces Medium" pitchFamily="34" charset="0"/>
                <a:ea typeface="Fraunces Medium" pitchFamily="34" charset="-122"/>
                <a:cs typeface="Fraunces Medium" pitchFamily="34" charset="-120"/>
              </a:rPr>
              <a:t>Zero-shot Prompting</a:t>
            </a:r>
            <a:endParaRPr lang="en-US" sz="4150" dirty="0"/>
          </a:p>
        </p:txBody>
      </p:sp>
      <p:sp>
        <p:nvSpPr>
          <p:cNvPr id="4" name="Text 1"/>
          <p:cNvSpPr/>
          <p:nvPr/>
        </p:nvSpPr>
        <p:spPr>
          <a:xfrm>
            <a:off x="741045" y="1725335"/>
            <a:ext cx="7661910" cy="1354455"/>
          </a:xfrm>
          <a:prstGeom prst="rect">
            <a:avLst/>
          </a:prstGeom>
          <a:noFill/>
          <a:ln/>
        </p:spPr>
        <p:txBody>
          <a:bodyPr wrap="square" lIns="0" tIns="0" rIns="0" bIns="0" rtlCol="0" anchor="t"/>
          <a:lstStyle/>
          <a:p>
            <a:pPr marL="0" indent="0" algn="l">
              <a:lnSpc>
                <a:spcPts val="2650"/>
              </a:lnSpc>
              <a:buNone/>
            </a:pPr>
            <a:r>
              <a:rPr lang="en-US" sz="1650" dirty="0">
                <a:solidFill>
                  <a:srgbClr val="EBECEF"/>
                </a:solidFill>
                <a:latin typeface="Epilogue" pitchFamily="34" charset="0"/>
                <a:ea typeface="Epilogue" pitchFamily="34" charset="-122"/>
                <a:cs typeface="Epilogue" pitchFamily="34" charset="-120"/>
              </a:rPr>
              <a:t>Zero-shot prompting asks the model to complete a task without any examples. The model relies solely on its training and the instruction you provide. It's the simplest approach and works well for straightforward requests.</a:t>
            </a:r>
            <a:endParaRPr lang="en-US" sz="1650" dirty="0"/>
          </a:p>
        </p:txBody>
      </p:sp>
      <p:sp>
        <p:nvSpPr>
          <p:cNvPr id="5" name="Shape 2"/>
          <p:cNvSpPr/>
          <p:nvPr/>
        </p:nvSpPr>
        <p:spPr>
          <a:xfrm>
            <a:off x="741045" y="3317915"/>
            <a:ext cx="7661910" cy="1238131"/>
          </a:xfrm>
          <a:prstGeom prst="roundRect">
            <a:avLst>
              <a:gd name="adj" fmla="val 7182"/>
            </a:avLst>
          </a:prstGeom>
          <a:solidFill>
            <a:srgbClr val="181E34"/>
          </a:solidFill>
          <a:ln/>
        </p:spPr>
      </p:sp>
      <p:pic>
        <p:nvPicPr>
          <p:cNvPr id="6" name="Image 1" descr="preencoded.png"/>
          <p:cNvPicPr>
            <a:picLocks noChangeAspect="1"/>
          </p:cNvPicPr>
          <p:nvPr/>
        </p:nvPicPr>
        <p:blipFill>
          <a:blip r:embed="rId4"/>
          <a:stretch>
            <a:fillRect/>
          </a:stretch>
        </p:blipFill>
        <p:spPr>
          <a:xfrm>
            <a:off x="952738" y="3618190"/>
            <a:ext cx="264557" cy="211693"/>
          </a:xfrm>
          <a:prstGeom prst="rect">
            <a:avLst/>
          </a:prstGeom>
        </p:spPr>
      </p:pic>
      <p:sp>
        <p:nvSpPr>
          <p:cNvPr id="7" name="Text 3"/>
          <p:cNvSpPr/>
          <p:nvPr/>
        </p:nvSpPr>
        <p:spPr>
          <a:xfrm>
            <a:off x="1428988" y="3582472"/>
            <a:ext cx="6762274" cy="677228"/>
          </a:xfrm>
          <a:prstGeom prst="rect">
            <a:avLst/>
          </a:prstGeom>
          <a:noFill/>
          <a:ln/>
        </p:spPr>
        <p:txBody>
          <a:bodyPr wrap="square" lIns="0" tIns="0" rIns="0" bIns="0" rtlCol="0" anchor="t"/>
          <a:lstStyle/>
          <a:p>
            <a:pPr marL="0" indent="0" algn="l">
              <a:lnSpc>
                <a:spcPts val="2650"/>
              </a:lnSpc>
              <a:buNone/>
            </a:pPr>
            <a:r>
              <a:rPr lang="en-US" sz="1650" b="1" dirty="0">
                <a:solidFill>
                  <a:srgbClr val="FFFFFF"/>
                </a:solidFill>
                <a:latin typeface="Epilogue" pitchFamily="34" charset="0"/>
                <a:ea typeface="Epilogue" pitchFamily="34" charset="-122"/>
                <a:cs typeface="Epilogue" pitchFamily="34" charset="-120"/>
              </a:rPr>
              <a:t>Example:</a:t>
            </a:r>
            <a:r>
              <a:rPr lang="en-US" sz="1650" dirty="0">
                <a:solidFill>
                  <a:srgbClr val="FFFFFF"/>
                </a:solidFill>
                <a:latin typeface="Epilogue" pitchFamily="34" charset="0"/>
                <a:ea typeface="Epilogue" pitchFamily="34" charset="-122"/>
                <a:cs typeface="Epilogue" pitchFamily="34" charset="-120"/>
              </a:rPr>
              <a:t> "Explain quantum computing in simple terms." The model generates an explanation without seeing prior examples.</a:t>
            </a:r>
            <a:endParaRPr lang="en-US" sz="1650" dirty="0"/>
          </a:p>
        </p:txBody>
      </p:sp>
      <p:sp>
        <p:nvSpPr>
          <p:cNvPr id="8" name="Shape 4"/>
          <p:cNvSpPr/>
          <p:nvPr/>
        </p:nvSpPr>
        <p:spPr>
          <a:xfrm>
            <a:off x="741045" y="4794171"/>
            <a:ext cx="7661910" cy="1234916"/>
          </a:xfrm>
          <a:prstGeom prst="roundRect">
            <a:avLst>
              <a:gd name="adj" fmla="val 41149"/>
            </a:avLst>
          </a:prstGeom>
          <a:solidFill>
            <a:srgbClr val="283157"/>
          </a:solidFill>
          <a:ln w="7620">
            <a:solidFill>
              <a:srgbClr val="414A70"/>
            </a:solidFill>
            <a:prstDash val="solid"/>
          </a:ln>
        </p:spPr>
      </p:sp>
      <p:sp>
        <p:nvSpPr>
          <p:cNvPr id="9" name="Text 5"/>
          <p:cNvSpPr/>
          <p:nvPr/>
        </p:nvSpPr>
        <p:spPr>
          <a:xfrm>
            <a:off x="960358" y="5013484"/>
            <a:ext cx="2646640" cy="330756"/>
          </a:xfrm>
          <a:prstGeom prst="rect">
            <a:avLst/>
          </a:prstGeom>
          <a:noFill/>
          <a:ln/>
        </p:spPr>
        <p:txBody>
          <a:bodyPr wrap="none" lIns="0" tIns="0" rIns="0" bIns="0" rtlCol="0" anchor="t"/>
          <a:lstStyle/>
          <a:p>
            <a:pPr marL="0" indent="0" algn="l">
              <a:lnSpc>
                <a:spcPts val="2600"/>
              </a:lnSpc>
              <a:buNone/>
            </a:pPr>
            <a:r>
              <a:rPr lang="en-US" sz="2050" dirty="0">
                <a:solidFill>
                  <a:srgbClr val="EBECEF"/>
                </a:solidFill>
                <a:latin typeface="Fraunces Medium" pitchFamily="34" charset="0"/>
                <a:ea typeface="Fraunces Medium" pitchFamily="34" charset="-122"/>
                <a:cs typeface="Fraunces Medium" pitchFamily="34" charset="-120"/>
              </a:rPr>
              <a:t>✓ Best For</a:t>
            </a:r>
            <a:endParaRPr lang="en-US" sz="2050" dirty="0"/>
          </a:p>
        </p:txBody>
      </p:sp>
      <p:sp>
        <p:nvSpPr>
          <p:cNvPr id="10" name="Text 6"/>
          <p:cNvSpPr/>
          <p:nvPr/>
        </p:nvSpPr>
        <p:spPr>
          <a:xfrm>
            <a:off x="960358" y="5471160"/>
            <a:ext cx="7223284" cy="338614"/>
          </a:xfrm>
          <a:prstGeom prst="rect">
            <a:avLst/>
          </a:prstGeom>
          <a:noFill/>
          <a:ln/>
        </p:spPr>
        <p:txBody>
          <a:bodyPr wrap="none" lIns="0" tIns="0" rIns="0" bIns="0" rtlCol="0" anchor="t"/>
          <a:lstStyle/>
          <a:p>
            <a:pPr marL="0" indent="0" algn="l">
              <a:lnSpc>
                <a:spcPts val="2650"/>
              </a:lnSpc>
              <a:buNone/>
            </a:pPr>
            <a:r>
              <a:rPr lang="en-US" sz="1650" dirty="0">
                <a:solidFill>
                  <a:srgbClr val="EBECEF"/>
                </a:solidFill>
                <a:latin typeface="Epilogue" pitchFamily="34" charset="0"/>
                <a:ea typeface="Epilogue" pitchFamily="34" charset="-122"/>
                <a:cs typeface="Epilogue" pitchFamily="34" charset="-120"/>
              </a:rPr>
              <a:t>General knowledge, straightforward tasks, brainstorming</a:t>
            </a:r>
            <a:endParaRPr lang="en-US" sz="1650" dirty="0"/>
          </a:p>
        </p:txBody>
      </p:sp>
      <p:sp>
        <p:nvSpPr>
          <p:cNvPr id="11" name="Shape 7"/>
          <p:cNvSpPr/>
          <p:nvPr/>
        </p:nvSpPr>
        <p:spPr>
          <a:xfrm>
            <a:off x="741045" y="6240780"/>
            <a:ext cx="7661910" cy="1242536"/>
          </a:xfrm>
          <a:prstGeom prst="roundRect">
            <a:avLst>
              <a:gd name="adj" fmla="val 40897"/>
            </a:avLst>
          </a:prstGeom>
          <a:solidFill>
            <a:srgbClr val="283157"/>
          </a:solidFill>
          <a:ln w="7620">
            <a:solidFill>
              <a:srgbClr val="414A70"/>
            </a:solidFill>
            <a:prstDash val="solid"/>
          </a:ln>
        </p:spPr>
      </p:sp>
      <p:sp>
        <p:nvSpPr>
          <p:cNvPr id="12" name="Text 8"/>
          <p:cNvSpPr/>
          <p:nvPr/>
        </p:nvSpPr>
        <p:spPr>
          <a:xfrm>
            <a:off x="960358" y="6460093"/>
            <a:ext cx="2646640" cy="338376"/>
          </a:xfrm>
          <a:prstGeom prst="rect">
            <a:avLst/>
          </a:prstGeom>
          <a:noFill/>
          <a:ln/>
        </p:spPr>
        <p:txBody>
          <a:bodyPr wrap="none" lIns="0" tIns="0" rIns="0" bIns="0" rtlCol="0" anchor="t"/>
          <a:lstStyle/>
          <a:p>
            <a:pPr marL="0" indent="0" algn="l">
              <a:lnSpc>
                <a:spcPts val="2600"/>
              </a:lnSpc>
              <a:buNone/>
            </a:pPr>
            <a:r>
              <a:rPr lang="en-US" sz="2050" dirty="0">
                <a:solidFill>
                  <a:srgbClr val="000000"/>
                </a:solidFill>
                <a:latin typeface="Fraunces Medium" pitchFamily="34" charset="0"/>
                <a:ea typeface="Fraunces Medium" pitchFamily="34" charset="-122"/>
                <a:cs typeface="Fraunces Medium" pitchFamily="34" charset="-120"/>
              </a:rPr>
              <a:t>⚠</a:t>
            </a:r>
            <a:r>
              <a:rPr lang="en-US" sz="2050" dirty="0">
                <a:solidFill>
                  <a:srgbClr val="EBECEF"/>
                </a:solidFill>
                <a:latin typeface="Fraunces Medium" pitchFamily="34" charset="0"/>
                <a:ea typeface="Fraunces Medium" pitchFamily="34" charset="-122"/>
                <a:cs typeface="Fraunces Medium" pitchFamily="34" charset="-120"/>
              </a:rPr>
              <a:t> Limitation</a:t>
            </a:r>
            <a:endParaRPr lang="en-US" sz="2050" dirty="0"/>
          </a:p>
        </p:txBody>
      </p:sp>
      <p:sp>
        <p:nvSpPr>
          <p:cNvPr id="13" name="Text 9"/>
          <p:cNvSpPr/>
          <p:nvPr/>
        </p:nvSpPr>
        <p:spPr>
          <a:xfrm>
            <a:off x="960358" y="6925389"/>
            <a:ext cx="7223284" cy="338614"/>
          </a:xfrm>
          <a:prstGeom prst="rect">
            <a:avLst/>
          </a:prstGeom>
          <a:noFill/>
          <a:ln/>
        </p:spPr>
        <p:txBody>
          <a:bodyPr wrap="none" lIns="0" tIns="0" rIns="0" bIns="0" rtlCol="0" anchor="t"/>
          <a:lstStyle/>
          <a:p>
            <a:pPr marL="0" indent="0" algn="l">
              <a:lnSpc>
                <a:spcPts val="2650"/>
              </a:lnSpc>
              <a:buNone/>
            </a:pPr>
            <a:r>
              <a:rPr lang="en-US" sz="1650" dirty="0">
                <a:solidFill>
                  <a:srgbClr val="EBECEF"/>
                </a:solidFill>
                <a:latin typeface="Epilogue" pitchFamily="34" charset="0"/>
                <a:ea typeface="Epilogue" pitchFamily="34" charset="-122"/>
                <a:cs typeface="Epilogue" pitchFamily="34" charset="-120"/>
              </a:rPr>
              <a:t>May lack specificity or miss nuanced requirements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9825" y="585311"/>
            <a:ext cx="5238869" cy="654844"/>
          </a:xfrm>
          <a:prstGeom prst="rect">
            <a:avLst/>
          </a:prstGeom>
          <a:noFill/>
          <a:ln/>
        </p:spPr>
        <p:txBody>
          <a:bodyPr wrap="none" lIns="0" tIns="0" rIns="0" bIns="0" rtlCol="0" anchor="t"/>
          <a:lstStyle/>
          <a:p>
            <a:pPr marL="0" indent="0" algn="l">
              <a:lnSpc>
                <a:spcPts val="5150"/>
              </a:lnSpc>
              <a:buNone/>
            </a:pPr>
            <a:r>
              <a:rPr lang="en-US" sz="4100" dirty="0">
                <a:solidFill>
                  <a:srgbClr val="FFFFFF"/>
                </a:solidFill>
                <a:latin typeface="Fraunces Medium" pitchFamily="34" charset="0"/>
                <a:ea typeface="Fraunces Medium" pitchFamily="34" charset="-122"/>
                <a:cs typeface="Fraunces Medium" pitchFamily="34" charset="-120"/>
              </a:rPr>
              <a:t>One-shot Prompting</a:t>
            </a:r>
            <a:endParaRPr lang="en-US" sz="4100" dirty="0"/>
          </a:p>
        </p:txBody>
      </p:sp>
      <p:sp>
        <p:nvSpPr>
          <p:cNvPr id="4" name="Text 1"/>
          <p:cNvSpPr/>
          <p:nvPr/>
        </p:nvSpPr>
        <p:spPr>
          <a:xfrm>
            <a:off x="6219825" y="1554480"/>
            <a:ext cx="7677150" cy="1341120"/>
          </a:xfrm>
          <a:prstGeom prst="rect">
            <a:avLst/>
          </a:prstGeom>
          <a:noFill/>
          <a:ln/>
        </p:spPr>
        <p:txBody>
          <a:bodyPr wrap="square" lIns="0" tIns="0" rIns="0" bIns="0" rtlCol="0" anchor="t"/>
          <a:lstStyle/>
          <a:p>
            <a:pPr marL="0" indent="0" algn="l">
              <a:lnSpc>
                <a:spcPts val="2600"/>
              </a:lnSpc>
              <a:buNone/>
            </a:pPr>
            <a:r>
              <a:rPr lang="en-US" sz="1650" dirty="0">
                <a:solidFill>
                  <a:srgbClr val="EBECEF"/>
                </a:solidFill>
                <a:latin typeface="Epilogue" pitchFamily="34" charset="0"/>
                <a:ea typeface="Epilogue" pitchFamily="34" charset="-122"/>
                <a:cs typeface="Epilogue" pitchFamily="34" charset="-120"/>
              </a:rPr>
              <a:t>One-shot prompting provides a single example of the desired format or style. The model learns the pattern from this one example and applies it to your actual request. This dramatically improves consistency and quality.</a:t>
            </a:r>
            <a:endParaRPr lang="en-US" sz="1650" dirty="0"/>
          </a:p>
        </p:txBody>
      </p:sp>
      <p:sp>
        <p:nvSpPr>
          <p:cNvPr id="5" name="Shape 2"/>
          <p:cNvSpPr/>
          <p:nvPr/>
        </p:nvSpPr>
        <p:spPr>
          <a:xfrm>
            <a:off x="6219825" y="3131344"/>
            <a:ext cx="7677150" cy="1561148"/>
          </a:xfrm>
          <a:prstGeom prst="roundRect">
            <a:avLst>
              <a:gd name="adj" fmla="val 5638"/>
            </a:avLst>
          </a:prstGeom>
          <a:solidFill>
            <a:srgbClr val="181E34"/>
          </a:solidFill>
          <a:ln/>
        </p:spPr>
      </p:sp>
      <p:pic>
        <p:nvPicPr>
          <p:cNvPr id="6" name="Image 1" descr="preencoded.png"/>
          <p:cNvPicPr>
            <a:picLocks noChangeAspect="1"/>
          </p:cNvPicPr>
          <p:nvPr/>
        </p:nvPicPr>
        <p:blipFill>
          <a:blip r:embed="rId4"/>
          <a:stretch>
            <a:fillRect/>
          </a:stretch>
        </p:blipFill>
        <p:spPr>
          <a:xfrm>
            <a:off x="6429375" y="3438525"/>
            <a:ext cx="261937" cy="209550"/>
          </a:xfrm>
          <a:prstGeom prst="rect">
            <a:avLst/>
          </a:prstGeom>
        </p:spPr>
      </p:pic>
      <p:sp>
        <p:nvSpPr>
          <p:cNvPr id="7" name="Text 3"/>
          <p:cNvSpPr/>
          <p:nvPr/>
        </p:nvSpPr>
        <p:spPr>
          <a:xfrm>
            <a:off x="6900863" y="3393281"/>
            <a:ext cx="6786563" cy="1005840"/>
          </a:xfrm>
          <a:prstGeom prst="rect">
            <a:avLst/>
          </a:prstGeom>
          <a:noFill/>
          <a:ln/>
        </p:spPr>
        <p:txBody>
          <a:bodyPr wrap="square" lIns="0" tIns="0" rIns="0" bIns="0" rtlCol="0" anchor="t"/>
          <a:lstStyle/>
          <a:p>
            <a:pPr marL="0" indent="0" algn="l">
              <a:lnSpc>
                <a:spcPts val="2600"/>
              </a:lnSpc>
              <a:buNone/>
            </a:pPr>
            <a:r>
              <a:rPr lang="en-US" sz="1650" b="1" dirty="0">
                <a:solidFill>
                  <a:srgbClr val="FFFFFF"/>
                </a:solidFill>
                <a:latin typeface="Epilogue" pitchFamily="34" charset="0"/>
                <a:ea typeface="Epilogue" pitchFamily="34" charset="-122"/>
                <a:cs typeface="Epilogue" pitchFamily="34" charset="-120"/>
              </a:rPr>
              <a:t>Example:</a:t>
            </a:r>
            <a:r>
              <a:rPr lang="en-US" sz="1650" dirty="0">
                <a:solidFill>
                  <a:srgbClr val="FFFFFF"/>
                </a:solidFill>
                <a:latin typeface="Epilogue" pitchFamily="34" charset="0"/>
                <a:ea typeface="Epilogue" pitchFamily="34" charset="-122"/>
                <a:cs typeface="Epilogue" pitchFamily="34" charset="-120"/>
              </a:rPr>
              <a:t> Show the model one customer complaint response, then ask it to respond to a new complaint in the same style and tone.</a:t>
            </a:r>
            <a:endParaRPr lang="en-US" sz="1650" dirty="0"/>
          </a:p>
        </p:txBody>
      </p:sp>
      <p:sp>
        <p:nvSpPr>
          <p:cNvPr id="8" name="Shape 4"/>
          <p:cNvSpPr/>
          <p:nvPr/>
        </p:nvSpPr>
        <p:spPr>
          <a:xfrm>
            <a:off x="6219825" y="4928235"/>
            <a:ext cx="7677150" cy="1253252"/>
          </a:xfrm>
          <a:prstGeom prst="roundRect">
            <a:avLst>
              <a:gd name="adj" fmla="val 7023"/>
            </a:avLst>
          </a:prstGeom>
          <a:solidFill>
            <a:srgbClr val="080E26"/>
          </a:solidFill>
          <a:ln w="22860">
            <a:solidFill>
              <a:srgbClr val="414A70"/>
            </a:solidFill>
            <a:prstDash val="solid"/>
          </a:ln>
        </p:spPr>
      </p:sp>
      <p:sp>
        <p:nvSpPr>
          <p:cNvPr id="9" name="Text 5"/>
          <p:cNvSpPr/>
          <p:nvPr/>
        </p:nvSpPr>
        <p:spPr>
          <a:xfrm>
            <a:off x="6452235" y="5160645"/>
            <a:ext cx="2619375" cy="327422"/>
          </a:xfrm>
          <a:prstGeom prst="rect">
            <a:avLst/>
          </a:prstGeom>
          <a:noFill/>
          <a:ln/>
        </p:spPr>
        <p:txBody>
          <a:bodyPr wrap="none" lIns="0" tIns="0" rIns="0" bIns="0" rtlCol="0" anchor="t"/>
          <a:lstStyle/>
          <a:p>
            <a:pPr marL="0" indent="0" algn="l">
              <a:lnSpc>
                <a:spcPts val="2550"/>
              </a:lnSpc>
              <a:buNone/>
            </a:pPr>
            <a:r>
              <a:rPr lang="en-US" sz="2050" dirty="0">
                <a:solidFill>
                  <a:srgbClr val="EBECEF"/>
                </a:solidFill>
                <a:latin typeface="Fraunces Medium" pitchFamily="34" charset="0"/>
                <a:ea typeface="Fraunces Medium" pitchFamily="34" charset="-122"/>
                <a:cs typeface="Fraunces Medium" pitchFamily="34" charset="-120"/>
              </a:rPr>
              <a:t>One Example</a:t>
            </a:r>
            <a:endParaRPr lang="en-US" sz="2050" dirty="0"/>
          </a:p>
        </p:txBody>
      </p:sp>
      <p:sp>
        <p:nvSpPr>
          <p:cNvPr id="10" name="Text 6"/>
          <p:cNvSpPr/>
          <p:nvPr/>
        </p:nvSpPr>
        <p:spPr>
          <a:xfrm>
            <a:off x="6452235" y="5613797"/>
            <a:ext cx="7212330" cy="335280"/>
          </a:xfrm>
          <a:prstGeom prst="rect">
            <a:avLst/>
          </a:prstGeom>
          <a:noFill/>
          <a:ln/>
        </p:spPr>
        <p:txBody>
          <a:bodyPr wrap="none" lIns="0" tIns="0" rIns="0" bIns="0" rtlCol="0" anchor="t"/>
          <a:lstStyle/>
          <a:p>
            <a:pPr marL="0" indent="0" algn="l">
              <a:lnSpc>
                <a:spcPts val="2600"/>
              </a:lnSpc>
              <a:buNone/>
            </a:pPr>
            <a:r>
              <a:rPr lang="en-US" sz="1650" dirty="0">
                <a:solidFill>
                  <a:srgbClr val="EBECEF"/>
                </a:solidFill>
                <a:latin typeface="Epilogue" pitchFamily="34" charset="0"/>
                <a:ea typeface="Epilogue" pitchFamily="34" charset="-122"/>
                <a:cs typeface="Epilogue" pitchFamily="34" charset="-120"/>
              </a:rPr>
              <a:t>Provides pattern recognition and style guidance for the model</a:t>
            </a:r>
            <a:endParaRPr lang="en-US" sz="1650" dirty="0"/>
          </a:p>
        </p:txBody>
      </p:sp>
      <p:sp>
        <p:nvSpPr>
          <p:cNvPr id="11" name="Shape 7"/>
          <p:cNvSpPr/>
          <p:nvPr/>
        </p:nvSpPr>
        <p:spPr>
          <a:xfrm>
            <a:off x="6219825" y="6391037"/>
            <a:ext cx="7677150" cy="1253252"/>
          </a:xfrm>
          <a:prstGeom prst="roundRect">
            <a:avLst>
              <a:gd name="adj" fmla="val 7023"/>
            </a:avLst>
          </a:prstGeom>
          <a:solidFill>
            <a:srgbClr val="080E26"/>
          </a:solidFill>
          <a:ln w="22860">
            <a:solidFill>
              <a:srgbClr val="414A70"/>
            </a:solidFill>
            <a:prstDash val="solid"/>
          </a:ln>
        </p:spPr>
      </p:sp>
      <p:sp>
        <p:nvSpPr>
          <p:cNvPr id="12" name="Text 8"/>
          <p:cNvSpPr/>
          <p:nvPr/>
        </p:nvSpPr>
        <p:spPr>
          <a:xfrm>
            <a:off x="6452235" y="6623447"/>
            <a:ext cx="2619375" cy="327422"/>
          </a:xfrm>
          <a:prstGeom prst="rect">
            <a:avLst/>
          </a:prstGeom>
          <a:noFill/>
          <a:ln/>
        </p:spPr>
        <p:txBody>
          <a:bodyPr wrap="none" lIns="0" tIns="0" rIns="0" bIns="0" rtlCol="0" anchor="t"/>
          <a:lstStyle/>
          <a:p>
            <a:pPr marL="0" indent="0" algn="l">
              <a:lnSpc>
                <a:spcPts val="2550"/>
              </a:lnSpc>
              <a:buNone/>
            </a:pPr>
            <a:r>
              <a:rPr lang="en-US" sz="2050" dirty="0">
                <a:solidFill>
                  <a:srgbClr val="EBECEF"/>
                </a:solidFill>
                <a:latin typeface="Fraunces Medium" pitchFamily="34" charset="0"/>
                <a:ea typeface="Fraunces Medium" pitchFamily="34" charset="-122"/>
                <a:cs typeface="Fraunces Medium" pitchFamily="34" charset="-120"/>
              </a:rPr>
              <a:t>Better Results</a:t>
            </a:r>
            <a:endParaRPr lang="en-US" sz="2050" dirty="0"/>
          </a:p>
        </p:txBody>
      </p:sp>
      <p:sp>
        <p:nvSpPr>
          <p:cNvPr id="13" name="Text 9"/>
          <p:cNvSpPr/>
          <p:nvPr/>
        </p:nvSpPr>
        <p:spPr>
          <a:xfrm>
            <a:off x="6452235" y="7076599"/>
            <a:ext cx="7212330" cy="335280"/>
          </a:xfrm>
          <a:prstGeom prst="rect">
            <a:avLst/>
          </a:prstGeom>
          <a:noFill/>
          <a:ln/>
        </p:spPr>
        <p:txBody>
          <a:bodyPr wrap="none" lIns="0" tIns="0" rIns="0" bIns="0" rtlCol="0" anchor="t"/>
          <a:lstStyle/>
          <a:p>
            <a:pPr marL="0" indent="0" algn="l">
              <a:lnSpc>
                <a:spcPts val="2600"/>
              </a:lnSpc>
              <a:buNone/>
            </a:pPr>
            <a:r>
              <a:rPr lang="en-US" sz="1650" dirty="0">
                <a:solidFill>
                  <a:srgbClr val="EBECEF"/>
                </a:solidFill>
                <a:latin typeface="Epilogue" pitchFamily="34" charset="0"/>
                <a:ea typeface="Epilogue" pitchFamily="34" charset="-122"/>
                <a:cs typeface="Epilogue" pitchFamily="34" charset="-120"/>
              </a:rPr>
              <a:t>More consistent output than zero-shot, simpler than few-shot</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15314"/>
          </a:xfrm>
          <a:prstGeom prst="rect">
            <a:avLst/>
          </a:prstGeom>
        </p:spPr>
      </p:pic>
      <p:sp>
        <p:nvSpPr>
          <p:cNvPr id="3" name="Text 0"/>
          <p:cNvSpPr/>
          <p:nvPr/>
        </p:nvSpPr>
        <p:spPr>
          <a:xfrm>
            <a:off x="704255" y="3069788"/>
            <a:ext cx="5030748" cy="628769"/>
          </a:xfrm>
          <a:prstGeom prst="rect">
            <a:avLst/>
          </a:prstGeom>
          <a:noFill/>
          <a:ln/>
        </p:spPr>
        <p:txBody>
          <a:bodyPr wrap="none" lIns="0" tIns="0" rIns="0" bIns="0" rtlCol="0" anchor="t"/>
          <a:lstStyle/>
          <a:p>
            <a:pPr marL="0" indent="0" algn="l">
              <a:lnSpc>
                <a:spcPts val="4950"/>
              </a:lnSpc>
              <a:buNone/>
            </a:pPr>
            <a:r>
              <a:rPr lang="en-US" sz="3950" dirty="0">
                <a:solidFill>
                  <a:srgbClr val="FFFFFF"/>
                </a:solidFill>
                <a:latin typeface="Fraunces Medium" pitchFamily="34" charset="0"/>
                <a:ea typeface="Fraunces Medium" pitchFamily="34" charset="-122"/>
                <a:cs typeface="Fraunces Medium" pitchFamily="34" charset="-120"/>
              </a:rPr>
              <a:t>Few-shot Prompting</a:t>
            </a:r>
            <a:endParaRPr lang="en-US" sz="3950" dirty="0"/>
          </a:p>
        </p:txBody>
      </p:sp>
      <p:sp>
        <p:nvSpPr>
          <p:cNvPr id="4" name="Text 1"/>
          <p:cNvSpPr/>
          <p:nvPr/>
        </p:nvSpPr>
        <p:spPr>
          <a:xfrm>
            <a:off x="704255" y="4000381"/>
            <a:ext cx="13221891" cy="643890"/>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Few-shot prompting provides multiple examples (typically 3-5) demonstrating the desired behavior. This is the most powerful technique for achieving consistent, high-quality outputs, especially for complex or specialized tasks.</a:t>
            </a:r>
            <a:endParaRPr lang="en-US" sz="1550" dirty="0"/>
          </a:p>
        </p:txBody>
      </p:sp>
      <p:sp>
        <p:nvSpPr>
          <p:cNvPr id="5" name="Shape 2"/>
          <p:cNvSpPr/>
          <p:nvPr/>
        </p:nvSpPr>
        <p:spPr>
          <a:xfrm>
            <a:off x="704255" y="4870609"/>
            <a:ext cx="13221891" cy="1177052"/>
          </a:xfrm>
          <a:prstGeom prst="roundRect">
            <a:avLst>
              <a:gd name="adj" fmla="val 7180"/>
            </a:avLst>
          </a:prstGeom>
          <a:solidFill>
            <a:srgbClr val="181E34"/>
          </a:solidFill>
          <a:ln/>
        </p:spPr>
      </p:sp>
      <p:pic>
        <p:nvPicPr>
          <p:cNvPr id="6" name="Image 1" descr="preencoded.png"/>
          <p:cNvPicPr>
            <a:picLocks noChangeAspect="1"/>
          </p:cNvPicPr>
          <p:nvPr/>
        </p:nvPicPr>
        <p:blipFill>
          <a:blip r:embed="rId4"/>
          <a:stretch>
            <a:fillRect/>
          </a:stretch>
        </p:blipFill>
        <p:spPr>
          <a:xfrm>
            <a:off x="905470" y="5159335"/>
            <a:ext cx="251460" cy="201216"/>
          </a:xfrm>
          <a:prstGeom prst="rect">
            <a:avLst/>
          </a:prstGeom>
        </p:spPr>
      </p:pic>
      <p:sp>
        <p:nvSpPr>
          <p:cNvPr id="7" name="Text 3"/>
          <p:cNvSpPr/>
          <p:nvPr/>
        </p:nvSpPr>
        <p:spPr>
          <a:xfrm>
            <a:off x="1358146" y="5122069"/>
            <a:ext cx="12366784" cy="643890"/>
          </a:xfrm>
          <a:prstGeom prst="rect">
            <a:avLst/>
          </a:prstGeom>
          <a:noFill/>
          <a:ln/>
        </p:spPr>
        <p:txBody>
          <a:bodyPr wrap="square" lIns="0" tIns="0" rIns="0" bIns="0" rtlCol="0" anchor="t"/>
          <a:lstStyle/>
          <a:p>
            <a:pPr marL="0" indent="0" algn="l">
              <a:lnSpc>
                <a:spcPts val="2500"/>
              </a:lnSpc>
              <a:buNone/>
            </a:pPr>
            <a:r>
              <a:rPr lang="en-US" sz="1550" b="1" dirty="0">
                <a:solidFill>
                  <a:srgbClr val="FFFFFF"/>
                </a:solidFill>
                <a:latin typeface="Epilogue" pitchFamily="34" charset="0"/>
                <a:ea typeface="Epilogue" pitchFamily="34" charset="-122"/>
                <a:cs typeface="Epilogue" pitchFamily="34" charset="-120"/>
              </a:rPr>
              <a:t>Example:</a:t>
            </a:r>
            <a:r>
              <a:rPr lang="en-US" sz="1550" dirty="0">
                <a:solidFill>
                  <a:srgbClr val="FFFFFF"/>
                </a:solidFill>
                <a:latin typeface="Epilogue" pitchFamily="34" charset="0"/>
                <a:ea typeface="Epilogue" pitchFamily="34" charset="-122"/>
                <a:cs typeface="Epilogue" pitchFamily="34" charset="-120"/>
              </a:rPr>
              <a:t> Show 3 product reviews with your desired sentiment analysis format, then ask the model to analyze a new review using that format.</a:t>
            </a:r>
            <a:endParaRPr lang="en-US" sz="1550" dirty="0"/>
          </a:p>
        </p:txBody>
      </p:sp>
      <p:pic>
        <p:nvPicPr>
          <p:cNvPr id="8" name="Image 2" descr="preencoded.png"/>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79621" y="6280190"/>
            <a:ext cx="301823" cy="301823"/>
          </a:xfrm>
          <a:prstGeom prst="rect">
            <a:avLst/>
          </a:prstGeom>
        </p:spPr>
      </p:pic>
      <p:sp>
        <p:nvSpPr>
          <p:cNvPr id="9" name="Text 4"/>
          <p:cNvSpPr/>
          <p:nvPr/>
        </p:nvSpPr>
        <p:spPr>
          <a:xfrm>
            <a:off x="1358146" y="6273998"/>
            <a:ext cx="2682002" cy="314444"/>
          </a:xfrm>
          <a:prstGeom prst="rect">
            <a:avLst/>
          </a:prstGeom>
          <a:noFill/>
          <a:ln/>
        </p:spPr>
        <p:txBody>
          <a:bodyPr wrap="none" lIns="0" tIns="0" rIns="0" bIns="0" rtlCol="0" anchor="t"/>
          <a:lstStyle/>
          <a:p>
            <a:pPr marL="0" indent="0" algn="l">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Superior Performance</a:t>
            </a:r>
            <a:endParaRPr lang="en-US" sz="1950" dirty="0"/>
          </a:p>
        </p:txBody>
      </p:sp>
      <p:sp>
        <p:nvSpPr>
          <p:cNvPr id="10" name="Text 5"/>
          <p:cNvSpPr/>
          <p:nvPr/>
        </p:nvSpPr>
        <p:spPr>
          <a:xfrm>
            <a:off x="1358146" y="6709172"/>
            <a:ext cx="3585686" cy="643890"/>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Achieves best results for complex tasks and specialized domains</a:t>
            </a:r>
            <a:endParaRPr lang="en-US" sz="1550" dirty="0"/>
          </a:p>
        </p:txBody>
      </p:sp>
      <p:pic>
        <p:nvPicPr>
          <p:cNvPr id="11" name="Image 3" descr="preencoded.png"/>
          <p:cNvPicPr>
            <a:picLocks noChangeAspect="1"/>
          </p:cNvPicPr>
          <p:nvPr/>
        </p:nvPicPr>
        <p:blipFill>
          <a:blip r:embed="rId5">
            <a:extLst>
              <a:ext uri="{96DAC541-7B7A-43D3-8B79-37D633B846F1}">
                <asvg:svgBlip xmlns:asvg="http://schemas.microsoft.com/office/drawing/2016/SVG/main" xmlns="" r:embed="rId7"/>
              </a:ext>
            </a:extLst>
          </a:blip>
          <a:stretch>
            <a:fillRect/>
          </a:stretch>
        </p:blipFill>
        <p:spPr>
          <a:xfrm>
            <a:off x="5270659" y="6280190"/>
            <a:ext cx="301823" cy="301823"/>
          </a:xfrm>
          <a:prstGeom prst="rect">
            <a:avLst/>
          </a:prstGeom>
        </p:spPr>
      </p:pic>
      <p:sp>
        <p:nvSpPr>
          <p:cNvPr id="12" name="Text 6"/>
          <p:cNvSpPr/>
          <p:nvPr/>
        </p:nvSpPr>
        <p:spPr>
          <a:xfrm>
            <a:off x="5849183" y="6273998"/>
            <a:ext cx="2515314" cy="314444"/>
          </a:xfrm>
          <a:prstGeom prst="rect">
            <a:avLst/>
          </a:prstGeom>
          <a:noFill/>
          <a:ln/>
        </p:spPr>
        <p:txBody>
          <a:bodyPr wrap="none" lIns="0" tIns="0" rIns="0" bIns="0" rtlCol="0" anchor="t"/>
          <a:lstStyle/>
          <a:p>
            <a:pPr marL="0" indent="0" algn="l">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Pattern Learning</a:t>
            </a:r>
            <a:endParaRPr lang="en-US" sz="1950" dirty="0"/>
          </a:p>
        </p:txBody>
      </p:sp>
      <p:sp>
        <p:nvSpPr>
          <p:cNvPr id="13" name="Text 7"/>
          <p:cNvSpPr/>
          <p:nvPr/>
        </p:nvSpPr>
        <p:spPr>
          <a:xfrm>
            <a:off x="5849183" y="6709172"/>
            <a:ext cx="3585805" cy="965835"/>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Model infers structure, style, and content expectations from examples</a:t>
            </a:r>
            <a:endParaRPr lang="en-US" sz="1550" dirty="0"/>
          </a:p>
        </p:txBody>
      </p:sp>
      <p:pic>
        <p:nvPicPr>
          <p:cNvPr id="14" name="Image 4" descr="preencoded.png"/>
          <p:cNvPicPr>
            <a:picLocks noChangeAspect="1"/>
          </p:cNvPicPr>
          <p:nvPr/>
        </p:nvPicPr>
        <p:blipFill>
          <a:blip r:embed="rId5">
            <a:extLst>
              <a:ext uri="{96DAC541-7B7A-43D3-8B79-37D633B846F1}">
                <asvg:svgBlip xmlns:asvg="http://schemas.microsoft.com/office/drawing/2016/SVG/main" xmlns="" r:embed="rId8"/>
              </a:ext>
            </a:extLst>
          </a:blip>
          <a:stretch>
            <a:fillRect/>
          </a:stretch>
        </p:blipFill>
        <p:spPr>
          <a:xfrm>
            <a:off x="9761815" y="6280190"/>
            <a:ext cx="301823" cy="301823"/>
          </a:xfrm>
          <a:prstGeom prst="rect">
            <a:avLst/>
          </a:prstGeom>
        </p:spPr>
      </p:pic>
      <p:sp>
        <p:nvSpPr>
          <p:cNvPr id="15" name="Text 8"/>
          <p:cNvSpPr/>
          <p:nvPr/>
        </p:nvSpPr>
        <p:spPr>
          <a:xfrm>
            <a:off x="10340340" y="6273998"/>
            <a:ext cx="2515314" cy="314444"/>
          </a:xfrm>
          <a:prstGeom prst="rect">
            <a:avLst/>
          </a:prstGeom>
          <a:noFill/>
          <a:ln/>
        </p:spPr>
        <p:txBody>
          <a:bodyPr wrap="none" lIns="0" tIns="0" rIns="0" bIns="0" rtlCol="0" anchor="t"/>
          <a:lstStyle/>
          <a:p>
            <a:pPr marL="0" indent="0" algn="l">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Context Rich</a:t>
            </a:r>
            <a:endParaRPr lang="en-US" sz="1950" dirty="0"/>
          </a:p>
        </p:txBody>
      </p:sp>
      <p:sp>
        <p:nvSpPr>
          <p:cNvPr id="16" name="Text 9"/>
          <p:cNvSpPr/>
          <p:nvPr/>
        </p:nvSpPr>
        <p:spPr>
          <a:xfrm>
            <a:off x="10340340" y="6709172"/>
            <a:ext cx="3585805" cy="965835"/>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Works exceptionally well with domain-specific or technical content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100"/>
          </a:xfrm>
          <a:prstGeom prst="rect">
            <a:avLst/>
          </a:prstGeom>
        </p:spPr>
      </p:pic>
      <p:sp>
        <p:nvSpPr>
          <p:cNvPr id="3" name="Text 0"/>
          <p:cNvSpPr/>
          <p:nvPr/>
        </p:nvSpPr>
        <p:spPr>
          <a:xfrm>
            <a:off x="6217325" y="574238"/>
            <a:ext cx="5221010" cy="652582"/>
          </a:xfrm>
          <a:prstGeom prst="rect">
            <a:avLst/>
          </a:prstGeom>
          <a:noFill/>
          <a:ln/>
        </p:spPr>
        <p:txBody>
          <a:bodyPr wrap="none" lIns="0" tIns="0" rIns="0" bIns="0" rtlCol="0" anchor="t"/>
          <a:lstStyle/>
          <a:p>
            <a:pPr marL="0" indent="0" algn="l">
              <a:lnSpc>
                <a:spcPts val="5100"/>
              </a:lnSpc>
              <a:buNone/>
            </a:pPr>
            <a:r>
              <a:rPr lang="en-US" sz="4100" dirty="0">
                <a:solidFill>
                  <a:srgbClr val="FFFFFF"/>
                </a:solidFill>
                <a:latin typeface="Fraunces Medium" pitchFamily="34" charset="0"/>
                <a:ea typeface="Fraunces Medium" pitchFamily="34" charset="-122"/>
                <a:cs typeface="Fraunces Medium" pitchFamily="34" charset="-120"/>
              </a:rPr>
              <a:t>System Prompting</a:t>
            </a:r>
            <a:endParaRPr lang="en-US" sz="4100" dirty="0"/>
          </a:p>
        </p:txBody>
      </p:sp>
      <p:sp>
        <p:nvSpPr>
          <p:cNvPr id="4" name="Text 1"/>
          <p:cNvSpPr/>
          <p:nvPr/>
        </p:nvSpPr>
        <p:spPr>
          <a:xfrm>
            <a:off x="6217325" y="1540073"/>
            <a:ext cx="7682151" cy="1336358"/>
          </a:xfrm>
          <a:prstGeom prst="rect">
            <a:avLst/>
          </a:prstGeom>
          <a:noFill/>
          <a:ln/>
        </p:spPr>
        <p:txBody>
          <a:bodyPr wrap="square" lIns="0" tIns="0" rIns="0" bIns="0" rtlCol="0" anchor="t"/>
          <a:lstStyle/>
          <a:p>
            <a:pPr marL="0" indent="0" algn="l">
              <a:lnSpc>
                <a:spcPts val="2600"/>
              </a:lnSpc>
              <a:buNone/>
            </a:pPr>
            <a:r>
              <a:rPr lang="en-US" sz="1600" dirty="0">
                <a:solidFill>
                  <a:srgbClr val="EBECEF"/>
                </a:solidFill>
                <a:latin typeface="Epilogue" pitchFamily="34" charset="0"/>
                <a:ea typeface="Epilogue" pitchFamily="34" charset="-122"/>
                <a:cs typeface="Epilogue" pitchFamily="34" charset="-120"/>
              </a:rPr>
              <a:t>System prompting sets the foundational behavior and personality of the model through a separate instruction layer. Unlike user prompts, system prompts define character, values, and constraints that apply to all subsequent interactions.</a:t>
            </a:r>
            <a:endParaRPr lang="en-US" sz="1600" dirty="0"/>
          </a:p>
        </p:txBody>
      </p:sp>
      <p:sp>
        <p:nvSpPr>
          <p:cNvPr id="5" name="Shape 2"/>
          <p:cNvSpPr/>
          <p:nvPr/>
        </p:nvSpPr>
        <p:spPr>
          <a:xfrm>
            <a:off x="6217325" y="3111341"/>
            <a:ext cx="7682151" cy="1555552"/>
          </a:xfrm>
          <a:prstGeom prst="roundRect">
            <a:avLst>
              <a:gd name="adj" fmla="val 5639"/>
            </a:avLst>
          </a:prstGeom>
          <a:solidFill>
            <a:srgbClr val="181E34"/>
          </a:solidFill>
          <a:ln/>
        </p:spPr>
      </p:sp>
      <p:pic>
        <p:nvPicPr>
          <p:cNvPr id="6" name="Image 1" descr="preencoded.png"/>
          <p:cNvPicPr>
            <a:picLocks noChangeAspect="1"/>
          </p:cNvPicPr>
          <p:nvPr/>
        </p:nvPicPr>
        <p:blipFill>
          <a:blip r:embed="rId4"/>
          <a:stretch>
            <a:fillRect/>
          </a:stretch>
        </p:blipFill>
        <p:spPr>
          <a:xfrm>
            <a:off x="6426160" y="3410545"/>
            <a:ext cx="260985" cy="208836"/>
          </a:xfrm>
          <a:prstGeom prst="rect">
            <a:avLst/>
          </a:prstGeom>
        </p:spPr>
      </p:pic>
      <p:sp>
        <p:nvSpPr>
          <p:cNvPr id="7" name="Text 3"/>
          <p:cNvSpPr/>
          <p:nvPr/>
        </p:nvSpPr>
        <p:spPr>
          <a:xfrm>
            <a:off x="6895981" y="3372326"/>
            <a:ext cx="6794659" cy="1002268"/>
          </a:xfrm>
          <a:prstGeom prst="rect">
            <a:avLst/>
          </a:prstGeom>
          <a:noFill/>
          <a:ln/>
        </p:spPr>
        <p:txBody>
          <a:bodyPr wrap="square" lIns="0" tIns="0" rIns="0" bIns="0" rtlCol="0" anchor="t"/>
          <a:lstStyle/>
          <a:p>
            <a:pPr marL="0" indent="0" algn="l">
              <a:lnSpc>
                <a:spcPts val="2600"/>
              </a:lnSpc>
              <a:buNone/>
            </a:pPr>
            <a:r>
              <a:rPr lang="en-US" sz="1600" b="1" dirty="0">
                <a:solidFill>
                  <a:srgbClr val="FFFFFF"/>
                </a:solidFill>
                <a:latin typeface="Epilogue" pitchFamily="34" charset="0"/>
                <a:ea typeface="Epilogue" pitchFamily="34" charset="-122"/>
                <a:cs typeface="Epilogue" pitchFamily="34" charset="-120"/>
              </a:rPr>
              <a:t>Example System Prompt:</a:t>
            </a:r>
            <a:r>
              <a:rPr lang="en-US" sz="1600" dirty="0">
                <a:solidFill>
                  <a:srgbClr val="FFFFFF"/>
                </a:solidFill>
                <a:latin typeface="Epilogue" pitchFamily="34" charset="0"/>
                <a:ea typeface="Epilogue" pitchFamily="34" charset="-122"/>
                <a:cs typeface="Epilogue" pitchFamily="34" charset="-120"/>
              </a:rPr>
              <a:t> "You are a helpful coding assistant. Always explain your code. Prioritize clarity over brevity. Ask clarifying questions when needed."</a:t>
            </a:r>
            <a:endParaRPr lang="en-US" sz="1600" dirty="0"/>
          </a:p>
        </p:txBody>
      </p:sp>
      <p:sp>
        <p:nvSpPr>
          <p:cNvPr id="8" name="Shape 4"/>
          <p:cNvSpPr/>
          <p:nvPr/>
        </p:nvSpPr>
        <p:spPr>
          <a:xfrm>
            <a:off x="6217325" y="4901803"/>
            <a:ext cx="7682151" cy="2756059"/>
          </a:xfrm>
          <a:prstGeom prst="roundRect">
            <a:avLst>
              <a:gd name="adj" fmla="val 3183"/>
            </a:avLst>
          </a:prstGeom>
          <a:solidFill>
            <a:srgbClr val="283157"/>
          </a:solidFill>
          <a:ln w="7620">
            <a:solidFill>
              <a:srgbClr val="414A70"/>
            </a:solidFill>
            <a:prstDash val="solid"/>
          </a:ln>
        </p:spPr>
      </p:sp>
      <p:sp>
        <p:nvSpPr>
          <p:cNvPr id="9" name="Shape 5"/>
          <p:cNvSpPr/>
          <p:nvPr/>
        </p:nvSpPr>
        <p:spPr>
          <a:xfrm>
            <a:off x="6224945" y="4909423"/>
            <a:ext cx="3833455" cy="1537454"/>
          </a:xfrm>
          <a:prstGeom prst="roundRect">
            <a:avLst>
              <a:gd name="adj" fmla="val 5705"/>
            </a:avLst>
          </a:prstGeom>
          <a:solidFill>
            <a:srgbClr val="283157"/>
          </a:solidFill>
          <a:ln/>
        </p:spPr>
      </p:sp>
      <p:sp>
        <p:nvSpPr>
          <p:cNvPr id="10" name="Text 6"/>
          <p:cNvSpPr/>
          <p:nvPr/>
        </p:nvSpPr>
        <p:spPr>
          <a:xfrm>
            <a:off x="6433780" y="5118259"/>
            <a:ext cx="2610445" cy="326350"/>
          </a:xfrm>
          <a:prstGeom prst="rect">
            <a:avLst/>
          </a:prstGeom>
          <a:noFill/>
          <a:ln/>
        </p:spPr>
        <p:txBody>
          <a:bodyPr wrap="none" lIns="0" tIns="0" rIns="0" bIns="0" rtlCol="0" anchor="t"/>
          <a:lstStyle/>
          <a:p>
            <a:pPr marL="0" indent="0" algn="l">
              <a:lnSpc>
                <a:spcPts val="2550"/>
              </a:lnSpc>
              <a:buNone/>
            </a:pPr>
            <a:r>
              <a:rPr lang="en-US" sz="2050" dirty="0">
                <a:solidFill>
                  <a:srgbClr val="EBECEF"/>
                </a:solidFill>
                <a:latin typeface="Fraunces Medium" pitchFamily="34" charset="0"/>
                <a:ea typeface="Fraunces Medium" pitchFamily="34" charset="-122"/>
                <a:cs typeface="Fraunces Medium" pitchFamily="34" charset="-120"/>
              </a:rPr>
              <a:t>Define Role</a:t>
            </a:r>
            <a:endParaRPr lang="en-US" sz="2050" dirty="0"/>
          </a:p>
        </p:txBody>
      </p:sp>
      <p:sp>
        <p:nvSpPr>
          <p:cNvPr id="11" name="Text 7"/>
          <p:cNvSpPr/>
          <p:nvPr/>
        </p:nvSpPr>
        <p:spPr>
          <a:xfrm>
            <a:off x="6433780" y="5569863"/>
            <a:ext cx="3415784" cy="668179"/>
          </a:xfrm>
          <a:prstGeom prst="rect">
            <a:avLst/>
          </a:prstGeom>
          <a:noFill/>
          <a:ln/>
        </p:spPr>
        <p:txBody>
          <a:bodyPr wrap="square" lIns="0" tIns="0" rIns="0" bIns="0" rtlCol="0" anchor="t"/>
          <a:lstStyle/>
          <a:p>
            <a:pPr marL="0" indent="0" algn="l">
              <a:lnSpc>
                <a:spcPts val="2600"/>
              </a:lnSpc>
              <a:buNone/>
            </a:pPr>
            <a:r>
              <a:rPr lang="en-US" sz="1600" dirty="0">
                <a:solidFill>
                  <a:srgbClr val="EBECEF"/>
                </a:solidFill>
                <a:latin typeface="Epilogue" pitchFamily="34" charset="0"/>
                <a:ea typeface="Epilogue" pitchFamily="34" charset="-122"/>
                <a:cs typeface="Epilogue" pitchFamily="34" charset="-120"/>
              </a:rPr>
              <a:t>Establish what the model represents</a:t>
            </a:r>
            <a:endParaRPr lang="en-US" sz="1600" dirty="0"/>
          </a:p>
        </p:txBody>
      </p:sp>
      <p:sp>
        <p:nvSpPr>
          <p:cNvPr id="12" name="Shape 8"/>
          <p:cNvSpPr/>
          <p:nvPr/>
        </p:nvSpPr>
        <p:spPr>
          <a:xfrm>
            <a:off x="10058400" y="4909423"/>
            <a:ext cx="3833455" cy="1537454"/>
          </a:xfrm>
          <a:prstGeom prst="rect">
            <a:avLst/>
          </a:prstGeom>
          <a:solidFill>
            <a:srgbClr val="283157"/>
          </a:solidFill>
          <a:ln/>
        </p:spPr>
      </p:sp>
      <p:sp>
        <p:nvSpPr>
          <p:cNvPr id="13" name="Shape 9"/>
          <p:cNvSpPr/>
          <p:nvPr/>
        </p:nvSpPr>
        <p:spPr>
          <a:xfrm>
            <a:off x="10058400" y="4909423"/>
            <a:ext cx="22860" cy="1537454"/>
          </a:xfrm>
          <a:prstGeom prst="roundRect">
            <a:avLst>
              <a:gd name="adj" fmla="val 383703"/>
            </a:avLst>
          </a:prstGeom>
          <a:solidFill>
            <a:srgbClr val="414A70"/>
          </a:solidFill>
          <a:ln/>
        </p:spPr>
      </p:sp>
      <p:sp>
        <p:nvSpPr>
          <p:cNvPr id="14" name="Text 10"/>
          <p:cNvSpPr/>
          <p:nvPr/>
        </p:nvSpPr>
        <p:spPr>
          <a:xfrm>
            <a:off x="10267236" y="5118259"/>
            <a:ext cx="2610445" cy="326350"/>
          </a:xfrm>
          <a:prstGeom prst="rect">
            <a:avLst/>
          </a:prstGeom>
          <a:noFill/>
          <a:ln/>
        </p:spPr>
        <p:txBody>
          <a:bodyPr wrap="none" lIns="0" tIns="0" rIns="0" bIns="0" rtlCol="0" anchor="t"/>
          <a:lstStyle/>
          <a:p>
            <a:pPr marL="0" indent="0" algn="l">
              <a:lnSpc>
                <a:spcPts val="2550"/>
              </a:lnSpc>
              <a:buNone/>
            </a:pPr>
            <a:r>
              <a:rPr lang="en-US" sz="2050" dirty="0">
                <a:solidFill>
                  <a:srgbClr val="EBECEF"/>
                </a:solidFill>
                <a:latin typeface="Fraunces Medium" pitchFamily="34" charset="0"/>
                <a:ea typeface="Fraunces Medium" pitchFamily="34" charset="-122"/>
                <a:cs typeface="Fraunces Medium" pitchFamily="34" charset="-120"/>
              </a:rPr>
              <a:t>Set Constraints</a:t>
            </a:r>
            <a:endParaRPr lang="en-US" sz="2050" dirty="0"/>
          </a:p>
        </p:txBody>
      </p:sp>
      <p:sp>
        <p:nvSpPr>
          <p:cNvPr id="15" name="Text 11"/>
          <p:cNvSpPr/>
          <p:nvPr/>
        </p:nvSpPr>
        <p:spPr>
          <a:xfrm>
            <a:off x="10267236" y="5569863"/>
            <a:ext cx="3415784" cy="668179"/>
          </a:xfrm>
          <a:prstGeom prst="rect">
            <a:avLst/>
          </a:prstGeom>
          <a:noFill/>
          <a:ln/>
        </p:spPr>
        <p:txBody>
          <a:bodyPr wrap="square" lIns="0" tIns="0" rIns="0" bIns="0" rtlCol="0" anchor="t"/>
          <a:lstStyle/>
          <a:p>
            <a:pPr marL="0" indent="0" algn="l">
              <a:lnSpc>
                <a:spcPts val="2600"/>
              </a:lnSpc>
              <a:buNone/>
            </a:pPr>
            <a:r>
              <a:rPr lang="en-US" sz="1600" dirty="0">
                <a:solidFill>
                  <a:srgbClr val="EBECEF"/>
                </a:solidFill>
                <a:latin typeface="Epilogue" pitchFamily="34" charset="0"/>
                <a:ea typeface="Epilogue" pitchFamily="34" charset="-122"/>
                <a:cs typeface="Epilogue" pitchFamily="34" charset="-120"/>
              </a:rPr>
              <a:t>Define boundaries and limitations</a:t>
            </a:r>
            <a:endParaRPr lang="en-US" sz="1600" dirty="0"/>
          </a:p>
        </p:txBody>
      </p:sp>
      <p:sp>
        <p:nvSpPr>
          <p:cNvPr id="16" name="Shape 12"/>
          <p:cNvSpPr/>
          <p:nvPr/>
        </p:nvSpPr>
        <p:spPr>
          <a:xfrm>
            <a:off x="6224945" y="6446877"/>
            <a:ext cx="7666911" cy="1203365"/>
          </a:xfrm>
          <a:prstGeom prst="rect">
            <a:avLst/>
          </a:prstGeom>
          <a:solidFill>
            <a:srgbClr val="283157"/>
          </a:solidFill>
          <a:ln/>
        </p:spPr>
      </p:sp>
      <p:sp>
        <p:nvSpPr>
          <p:cNvPr id="17" name="Shape 13"/>
          <p:cNvSpPr/>
          <p:nvPr/>
        </p:nvSpPr>
        <p:spPr>
          <a:xfrm>
            <a:off x="6224945" y="6446877"/>
            <a:ext cx="7666911" cy="22860"/>
          </a:xfrm>
          <a:prstGeom prst="roundRect">
            <a:avLst>
              <a:gd name="adj" fmla="val 383703"/>
            </a:avLst>
          </a:prstGeom>
          <a:solidFill>
            <a:srgbClr val="414A70"/>
          </a:solidFill>
          <a:ln/>
        </p:spPr>
      </p:sp>
      <p:sp>
        <p:nvSpPr>
          <p:cNvPr id="18" name="Text 14"/>
          <p:cNvSpPr/>
          <p:nvPr/>
        </p:nvSpPr>
        <p:spPr>
          <a:xfrm>
            <a:off x="6433780" y="6655713"/>
            <a:ext cx="2610445" cy="326350"/>
          </a:xfrm>
          <a:prstGeom prst="rect">
            <a:avLst/>
          </a:prstGeom>
          <a:noFill/>
          <a:ln/>
        </p:spPr>
        <p:txBody>
          <a:bodyPr wrap="none" lIns="0" tIns="0" rIns="0" bIns="0" rtlCol="0" anchor="t"/>
          <a:lstStyle/>
          <a:p>
            <a:pPr marL="0" indent="0" algn="l">
              <a:lnSpc>
                <a:spcPts val="2550"/>
              </a:lnSpc>
              <a:buNone/>
            </a:pPr>
            <a:r>
              <a:rPr lang="en-US" sz="2050" dirty="0">
                <a:solidFill>
                  <a:srgbClr val="EBECEF"/>
                </a:solidFill>
                <a:latin typeface="Fraunces Medium" pitchFamily="34" charset="0"/>
                <a:ea typeface="Fraunces Medium" pitchFamily="34" charset="-122"/>
                <a:cs typeface="Fraunces Medium" pitchFamily="34" charset="-120"/>
              </a:rPr>
              <a:t>Shape Behavior</a:t>
            </a:r>
            <a:endParaRPr lang="en-US" sz="2050" dirty="0"/>
          </a:p>
        </p:txBody>
      </p:sp>
      <p:sp>
        <p:nvSpPr>
          <p:cNvPr id="19" name="Text 15"/>
          <p:cNvSpPr/>
          <p:nvPr/>
        </p:nvSpPr>
        <p:spPr>
          <a:xfrm>
            <a:off x="6433780" y="7107317"/>
            <a:ext cx="7249239" cy="334089"/>
          </a:xfrm>
          <a:prstGeom prst="rect">
            <a:avLst/>
          </a:prstGeom>
          <a:noFill/>
          <a:ln/>
        </p:spPr>
        <p:txBody>
          <a:bodyPr wrap="none" lIns="0" tIns="0" rIns="0" bIns="0" rtlCol="0" anchor="t"/>
          <a:lstStyle/>
          <a:p>
            <a:pPr marL="0" indent="0" algn="l">
              <a:lnSpc>
                <a:spcPts val="2600"/>
              </a:lnSpc>
              <a:buNone/>
            </a:pPr>
            <a:r>
              <a:rPr lang="en-US" sz="1600" dirty="0">
                <a:solidFill>
                  <a:srgbClr val="EBECEF"/>
                </a:solidFill>
                <a:latin typeface="Epilogue" pitchFamily="34" charset="0"/>
                <a:ea typeface="Epilogue" pitchFamily="34" charset="-122"/>
                <a:cs typeface="Epilogue" pitchFamily="34" charset="-120"/>
              </a:rPr>
              <a:t>Control tone and interaction style</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7704" y="687348"/>
            <a:ext cx="7788593" cy="1210151"/>
          </a:xfrm>
          <a:prstGeom prst="rect">
            <a:avLst/>
          </a:prstGeom>
          <a:noFill/>
          <a:ln/>
        </p:spPr>
        <p:txBody>
          <a:bodyPr wrap="square" lIns="0" tIns="0" rIns="0" bIns="0" rtlCol="0" anchor="t"/>
          <a:lstStyle/>
          <a:p>
            <a:pPr marL="0" indent="0" algn="l">
              <a:lnSpc>
                <a:spcPts val="4750"/>
              </a:lnSpc>
              <a:buNone/>
            </a:pPr>
            <a:r>
              <a:rPr lang="en-US" sz="3800" dirty="0">
                <a:solidFill>
                  <a:srgbClr val="FFFFFF"/>
                </a:solidFill>
                <a:latin typeface="Fraunces Medium" pitchFamily="34" charset="0"/>
                <a:ea typeface="Fraunces Medium" pitchFamily="34" charset="-122"/>
                <a:cs typeface="Fraunces Medium" pitchFamily="34" charset="-120"/>
              </a:rPr>
              <a:t>Role-based &amp; Contextual Prompting</a:t>
            </a:r>
            <a:endParaRPr lang="en-US" sz="3800" dirty="0"/>
          </a:p>
        </p:txBody>
      </p:sp>
      <p:sp>
        <p:nvSpPr>
          <p:cNvPr id="4" name="Text 1"/>
          <p:cNvSpPr/>
          <p:nvPr/>
        </p:nvSpPr>
        <p:spPr>
          <a:xfrm>
            <a:off x="677704" y="2381488"/>
            <a:ext cx="2599730" cy="302538"/>
          </a:xfrm>
          <a:prstGeom prst="rect">
            <a:avLst/>
          </a:prstGeom>
          <a:noFill/>
          <a:ln/>
        </p:spPr>
        <p:txBody>
          <a:bodyPr wrap="none" lIns="0" tIns="0" rIns="0" bIns="0" rtlCol="0" anchor="t"/>
          <a:lstStyle/>
          <a:p>
            <a:pPr marL="0" indent="0" algn="l">
              <a:lnSpc>
                <a:spcPts val="2350"/>
              </a:lnSpc>
              <a:buNone/>
            </a:pPr>
            <a:r>
              <a:rPr lang="en-US" sz="1900" dirty="0">
                <a:solidFill>
                  <a:srgbClr val="FFFFFF"/>
                </a:solidFill>
                <a:latin typeface="Fraunces Medium" pitchFamily="34" charset="0"/>
                <a:ea typeface="Fraunces Medium" pitchFamily="34" charset="-122"/>
                <a:cs typeface="Fraunces Medium" pitchFamily="34" charset="-120"/>
              </a:rPr>
              <a:t>Role-based Prompting</a:t>
            </a:r>
            <a:endParaRPr lang="en-US" sz="1900" dirty="0"/>
          </a:p>
        </p:txBody>
      </p:sp>
      <p:sp>
        <p:nvSpPr>
          <p:cNvPr id="5" name="Text 2"/>
          <p:cNvSpPr/>
          <p:nvPr/>
        </p:nvSpPr>
        <p:spPr>
          <a:xfrm>
            <a:off x="677704" y="2877622"/>
            <a:ext cx="3658076" cy="1858089"/>
          </a:xfrm>
          <a:prstGeom prst="rect">
            <a:avLst/>
          </a:prstGeom>
          <a:noFill/>
          <a:ln/>
        </p:spPr>
        <p:txBody>
          <a:bodyPr wrap="square" lIns="0" tIns="0" rIns="0" bIns="0" rtlCol="0" anchor="t"/>
          <a:lstStyle/>
          <a:p>
            <a:pPr marL="0" indent="0" algn="l">
              <a:lnSpc>
                <a:spcPts val="2400"/>
              </a:lnSpc>
              <a:buNone/>
            </a:pPr>
            <a:r>
              <a:rPr lang="en-US" sz="1500" dirty="0">
                <a:solidFill>
                  <a:srgbClr val="EBECEF"/>
                </a:solidFill>
                <a:latin typeface="Epilogue" pitchFamily="34" charset="0"/>
                <a:ea typeface="Epilogue" pitchFamily="34" charset="-122"/>
                <a:cs typeface="Epilogue" pitchFamily="34" charset="-120"/>
              </a:rPr>
              <a:t>Ask the model to assume a specific persona or expertise level. "Act as a marketing strategist..." or "Respond as an experienced developer..." guides the model's response style and knowledge application.</a:t>
            </a:r>
            <a:endParaRPr lang="en-US" sz="1500" dirty="0"/>
          </a:p>
        </p:txBody>
      </p:sp>
      <p:sp>
        <p:nvSpPr>
          <p:cNvPr id="6" name="Shape 3"/>
          <p:cNvSpPr/>
          <p:nvPr/>
        </p:nvSpPr>
        <p:spPr>
          <a:xfrm>
            <a:off x="677704" y="4953476"/>
            <a:ext cx="3658076" cy="1751648"/>
          </a:xfrm>
          <a:prstGeom prst="roundRect">
            <a:avLst>
              <a:gd name="adj" fmla="val 4643"/>
            </a:avLst>
          </a:prstGeom>
          <a:solidFill>
            <a:srgbClr val="181E34"/>
          </a:solidFill>
          <a:ln/>
        </p:spPr>
      </p:sp>
      <p:pic>
        <p:nvPicPr>
          <p:cNvPr id="7" name="Image 1" descr="preencoded.png"/>
          <p:cNvPicPr>
            <a:picLocks noChangeAspect="1"/>
          </p:cNvPicPr>
          <p:nvPr/>
        </p:nvPicPr>
        <p:blipFill>
          <a:blip r:embed="rId4"/>
          <a:stretch>
            <a:fillRect/>
          </a:stretch>
        </p:blipFill>
        <p:spPr>
          <a:xfrm>
            <a:off x="871299" y="5231725"/>
            <a:ext cx="241935" cy="193596"/>
          </a:xfrm>
          <a:prstGeom prst="rect">
            <a:avLst/>
          </a:prstGeom>
        </p:spPr>
      </p:pic>
      <p:sp>
        <p:nvSpPr>
          <p:cNvPr id="8" name="Text 4"/>
          <p:cNvSpPr/>
          <p:nvPr/>
        </p:nvSpPr>
        <p:spPr>
          <a:xfrm>
            <a:off x="1306830" y="5195411"/>
            <a:ext cx="2835354" cy="1238726"/>
          </a:xfrm>
          <a:prstGeom prst="rect">
            <a:avLst/>
          </a:prstGeom>
          <a:noFill/>
          <a:ln/>
        </p:spPr>
        <p:txBody>
          <a:bodyPr wrap="square" lIns="0" tIns="0" rIns="0" bIns="0" rtlCol="0" anchor="t"/>
          <a:lstStyle/>
          <a:p>
            <a:pPr marL="0" indent="0" algn="l">
              <a:lnSpc>
                <a:spcPts val="2400"/>
              </a:lnSpc>
              <a:buNone/>
            </a:pPr>
            <a:r>
              <a:rPr lang="en-US" sz="1500" b="1" dirty="0">
                <a:solidFill>
                  <a:srgbClr val="FFFFFF"/>
                </a:solidFill>
                <a:latin typeface="Epilogue" pitchFamily="34" charset="0"/>
                <a:ea typeface="Epilogue" pitchFamily="34" charset="-122"/>
                <a:cs typeface="Epilogue" pitchFamily="34" charset="-120"/>
              </a:rPr>
              <a:t>Example:</a:t>
            </a:r>
            <a:r>
              <a:rPr lang="en-US" sz="1500" dirty="0">
                <a:solidFill>
                  <a:srgbClr val="FFFFFF"/>
                </a:solidFill>
                <a:latin typeface="Epilogue" pitchFamily="34" charset="0"/>
                <a:ea typeface="Epilogue" pitchFamily="34" charset="-122"/>
                <a:cs typeface="Epilogue" pitchFamily="34" charset="-120"/>
              </a:rPr>
              <a:t> "Act as a UX researcher. Design a user research plan for a mobile banking app."</a:t>
            </a:r>
            <a:endParaRPr lang="en-US" sz="1500" dirty="0"/>
          </a:p>
        </p:txBody>
      </p:sp>
      <p:sp>
        <p:nvSpPr>
          <p:cNvPr id="9" name="Text 5"/>
          <p:cNvSpPr/>
          <p:nvPr/>
        </p:nvSpPr>
        <p:spPr>
          <a:xfrm>
            <a:off x="4815840" y="2381488"/>
            <a:ext cx="2570559" cy="302538"/>
          </a:xfrm>
          <a:prstGeom prst="rect">
            <a:avLst/>
          </a:prstGeom>
          <a:noFill/>
          <a:ln/>
        </p:spPr>
        <p:txBody>
          <a:bodyPr wrap="none" lIns="0" tIns="0" rIns="0" bIns="0" rtlCol="0" anchor="t"/>
          <a:lstStyle/>
          <a:p>
            <a:pPr marL="0" indent="0" algn="l">
              <a:lnSpc>
                <a:spcPts val="2350"/>
              </a:lnSpc>
              <a:buNone/>
            </a:pPr>
            <a:r>
              <a:rPr lang="en-US" sz="1900" dirty="0">
                <a:solidFill>
                  <a:srgbClr val="FFFFFF"/>
                </a:solidFill>
                <a:latin typeface="Fraunces Medium" pitchFamily="34" charset="0"/>
                <a:ea typeface="Fraunces Medium" pitchFamily="34" charset="-122"/>
                <a:cs typeface="Fraunces Medium" pitchFamily="34" charset="-120"/>
              </a:rPr>
              <a:t>Contextual Prompting</a:t>
            </a:r>
            <a:endParaRPr lang="en-US" sz="1900" dirty="0"/>
          </a:p>
        </p:txBody>
      </p:sp>
      <p:sp>
        <p:nvSpPr>
          <p:cNvPr id="10" name="Text 6"/>
          <p:cNvSpPr/>
          <p:nvPr/>
        </p:nvSpPr>
        <p:spPr>
          <a:xfrm>
            <a:off x="4815840" y="2877622"/>
            <a:ext cx="3658076" cy="2167771"/>
          </a:xfrm>
          <a:prstGeom prst="rect">
            <a:avLst/>
          </a:prstGeom>
          <a:noFill/>
          <a:ln/>
        </p:spPr>
        <p:txBody>
          <a:bodyPr wrap="square" lIns="0" tIns="0" rIns="0" bIns="0" rtlCol="0" anchor="t"/>
          <a:lstStyle/>
          <a:p>
            <a:pPr marL="0" indent="0" algn="l">
              <a:lnSpc>
                <a:spcPts val="2400"/>
              </a:lnSpc>
              <a:buNone/>
            </a:pPr>
            <a:r>
              <a:rPr lang="en-US" sz="1500" dirty="0">
                <a:solidFill>
                  <a:srgbClr val="EBECEF"/>
                </a:solidFill>
                <a:latin typeface="Epilogue" pitchFamily="34" charset="0"/>
                <a:ea typeface="Epilogue" pitchFamily="34" charset="-122"/>
                <a:cs typeface="Epilogue" pitchFamily="34" charset="-120"/>
              </a:rPr>
              <a:t>Provide relevant background information, constraints, and requirements upfront. Rich context helps the model make informed decisions and generate more appropriate responses aligned with your specific situation.</a:t>
            </a:r>
            <a:endParaRPr lang="en-US" sz="1500" dirty="0"/>
          </a:p>
        </p:txBody>
      </p:sp>
      <p:sp>
        <p:nvSpPr>
          <p:cNvPr id="11" name="Shape 7"/>
          <p:cNvSpPr/>
          <p:nvPr/>
        </p:nvSpPr>
        <p:spPr>
          <a:xfrm>
            <a:off x="4815840" y="5263158"/>
            <a:ext cx="3658076" cy="2061329"/>
          </a:xfrm>
          <a:prstGeom prst="roundRect">
            <a:avLst>
              <a:gd name="adj" fmla="val 3945"/>
            </a:avLst>
          </a:prstGeom>
          <a:solidFill>
            <a:srgbClr val="181E34"/>
          </a:solidFill>
          <a:ln/>
        </p:spPr>
      </p:sp>
      <p:pic>
        <p:nvPicPr>
          <p:cNvPr id="12" name="Image 2" descr="preencoded.png"/>
          <p:cNvPicPr>
            <a:picLocks noChangeAspect="1"/>
          </p:cNvPicPr>
          <p:nvPr/>
        </p:nvPicPr>
        <p:blipFill>
          <a:blip r:embed="rId4"/>
          <a:stretch>
            <a:fillRect/>
          </a:stretch>
        </p:blipFill>
        <p:spPr>
          <a:xfrm>
            <a:off x="5009436" y="5541407"/>
            <a:ext cx="241935" cy="193596"/>
          </a:xfrm>
          <a:prstGeom prst="rect">
            <a:avLst/>
          </a:prstGeom>
        </p:spPr>
      </p:pic>
      <p:sp>
        <p:nvSpPr>
          <p:cNvPr id="13" name="Text 8"/>
          <p:cNvSpPr/>
          <p:nvPr/>
        </p:nvSpPr>
        <p:spPr>
          <a:xfrm>
            <a:off x="5444966" y="5505093"/>
            <a:ext cx="2835354" cy="1548408"/>
          </a:xfrm>
          <a:prstGeom prst="rect">
            <a:avLst/>
          </a:prstGeom>
          <a:noFill/>
          <a:ln/>
        </p:spPr>
        <p:txBody>
          <a:bodyPr wrap="square" lIns="0" tIns="0" rIns="0" bIns="0" rtlCol="0" anchor="t"/>
          <a:lstStyle/>
          <a:p>
            <a:pPr marL="0" indent="0" algn="l">
              <a:lnSpc>
                <a:spcPts val="2400"/>
              </a:lnSpc>
              <a:buNone/>
            </a:pPr>
            <a:r>
              <a:rPr lang="en-US" sz="1500" b="1" dirty="0">
                <a:solidFill>
                  <a:srgbClr val="FFFFFF"/>
                </a:solidFill>
                <a:latin typeface="Epilogue" pitchFamily="34" charset="0"/>
                <a:ea typeface="Epilogue" pitchFamily="34" charset="-122"/>
                <a:cs typeface="Epilogue" pitchFamily="34" charset="-120"/>
              </a:rPr>
              <a:t>Example:</a:t>
            </a:r>
            <a:r>
              <a:rPr lang="en-US" sz="1500" dirty="0">
                <a:solidFill>
                  <a:srgbClr val="FFFFFF"/>
                </a:solidFill>
                <a:latin typeface="Epilogue" pitchFamily="34" charset="0"/>
                <a:ea typeface="Epilogue" pitchFamily="34" charset="-122"/>
                <a:cs typeface="Epilogue" pitchFamily="34" charset="-120"/>
              </a:rPr>
              <a:t> "Context: Our audience is developers. Write a feature announcement for an API endpoint in technical language."</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5203" y="910471"/>
            <a:ext cx="6880146" cy="602813"/>
          </a:xfrm>
          <a:prstGeom prst="rect">
            <a:avLst/>
          </a:prstGeom>
          <a:noFill/>
          <a:ln/>
        </p:spPr>
        <p:txBody>
          <a:bodyPr wrap="none" lIns="0" tIns="0" rIns="0" bIns="0" rtlCol="0" anchor="t"/>
          <a:lstStyle/>
          <a:p>
            <a:pPr marL="0" indent="0" algn="l">
              <a:lnSpc>
                <a:spcPts val="4700"/>
              </a:lnSpc>
              <a:buNone/>
            </a:pPr>
            <a:r>
              <a:rPr lang="en-US" sz="3750" dirty="0">
                <a:solidFill>
                  <a:srgbClr val="FFFFFF"/>
                </a:solidFill>
                <a:latin typeface="Fraunces Medium" pitchFamily="34" charset="0"/>
                <a:ea typeface="Fraunces Medium" pitchFamily="34" charset="-122"/>
                <a:cs typeface="Fraunces Medium" pitchFamily="34" charset="-120"/>
              </a:rPr>
              <a:t>Common Prompting Mistakes</a:t>
            </a:r>
            <a:endParaRPr lang="en-US" sz="3750" dirty="0"/>
          </a:p>
        </p:txBody>
      </p:sp>
      <p:sp>
        <p:nvSpPr>
          <p:cNvPr id="4" name="Shape 1"/>
          <p:cNvSpPr/>
          <p:nvPr/>
        </p:nvSpPr>
        <p:spPr>
          <a:xfrm>
            <a:off x="675203" y="1802606"/>
            <a:ext cx="7793593" cy="1157288"/>
          </a:xfrm>
          <a:prstGeom prst="roundRect">
            <a:avLst>
              <a:gd name="adj" fmla="val 9481"/>
            </a:avLst>
          </a:prstGeom>
          <a:solidFill>
            <a:srgbClr val="080E26"/>
          </a:solidFill>
          <a:ln w="22860">
            <a:solidFill>
              <a:srgbClr val="E74C3C"/>
            </a:solidFill>
            <a:prstDash val="solid"/>
          </a:ln>
        </p:spPr>
      </p:sp>
      <p:sp>
        <p:nvSpPr>
          <p:cNvPr id="5" name="Shape 2"/>
          <p:cNvSpPr/>
          <p:nvPr/>
        </p:nvSpPr>
        <p:spPr>
          <a:xfrm>
            <a:off x="652343" y="1802606"/>
            <a:ext cx="91440" cy="1157288"/>
          </a:xfrm>
          <a:prstGeom prst="roundRect">
            <a:avLst>
              <a:gd name="adj" fmla="val 88618"/>
            </a:avLst>
          </a:prstGeom>
          <a:solidFill>
            <a:srgbClr val="E74C3C"/>
          </a:solidFill>
          <a:ln/>
        </p:spPr>
      </p:sp>
      <p:sp>
        <p:nvSpPr>
          <p:cNvPr id="6" name="Text 3"/>
          <p:cNvSpPr/>
          <p:nvPr/>
        </p:nvSpPr>
        <p:spPr>
          <a:xfrm>
            <a:off x="959525" y="2018348"/>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EBECEF"/>
                </a:solidFill>
                <a:latin typeface="Fraunces Medium" pitchFamily="34" charset="0"/>
                <a:ea typeface="Fraunces Medium" pitchFamily="34" charset="-122"/>
                <a:cs typeface="Fraunces Medium" pitchFamily="34" charset="-120"/>
              </a:rPr>
              <a:t>Vague Instructions</a:t>
            </a:r>
            <a:endParaRPr lang="en-US" sz="1850" dirty="0"/>
          </a:p>
        </p:txBody>
      </p:sp>
      <p:sp>
        <p:nvSpPr>
          <p:cNvPr id="7" name="Text 4"/>
          <p:cNvSpPr/>
          <p:nvPr/>
        </p:nvSpPr>
        <p:spPr>
          <a:xfrm>
            <a:off x="959525" y="2435543"/>
            <a:ext cx="7293531" cy="308610"/>
          </a:xfrm>
          <a:prstGeom prst="rect">
            <a:avLst/>
          </a:prstGeom>
          <a:noFill/>
          <a:ln/>
        </p:spPr>
        <p:txBody>
          <a:bodyPr wrap="none" lIns="0" tIns="0" rIns="0" bIns="0" rtlCol="0" anchor="t"/>
          <a:lstStyle/>
          <a:p>
            <a:pPr marL="0" indent="0" algn="l">
              <a:lnSpc>
                <a:spcPts val="2400"/>
              </a:lnSpc>
              <a:buNone/>
            </a:pPr>
            <a:r>
              <a:rPr lang="en-US" sz="1500" dirty="0">
                <a:solidFill>
                  <a:srgbClr val="EBECEF"/>
                </a:solidFill>
                <a:latin typeface="Epilogue" pitchFamily="34" charset="0"/>
                <a:ea typeface="Epilogue" pitchFamily="34" charset="-122"/>
                <a:cs typeface="Epilogue" pitchFamily="34" charset="-120"/>
              </a:rPr>
              <a:t>Unclear prompts yield unclear answers. Specificity drives quality results.</a:t>
            </a:r>
            <a:endParaRPr lang="en-US" sz="1500" dirty="0"/>
          </a:p>
        </p:txBody>
      </p:sp>
      <p:sp>
        <p:nvSpPr>
          <p:cNvPr id="8" name="Shape 5"/>
          <p:cNvSpPr/>
          <p:nvPr/>
        </p:nvSpPr>
        <p:spPr>
          <a:xfrm>
            <a:off x="675203" y="3152775"/>
            <a:ext cx="7793593" cy="1465898"/>
          </a:xfrm>
          <a:prstGeom prst="roundRect">
            <a:avLst>
              <a:gd name="adj" fmla="val 7485"/>
            </a:avLst>
          </a:prstGeom>
          <a:solidFill>
            <a:srgbClr val="080E26"/>
          </a:solidFill>
          <a:ln w="22860">
            <a:solidFill>
              <a:srgbClr val="E74C3C"/>
            </a:solidFill>
            <a:prstDash val="solid"/>
          </a:ln>
        </p:spPr>
      </p:sp>
      <p:sp>
        <p:nvSpPr>
          <p:cNvPr id="9" name="Shape 6"/>
          <p:cNvSpPr/>
          <p:nvPr/>
        </p:nvSpPr>
        <p:spPr>
          <a:xfrm>
            <a:off x="652343" y="3152775"/>
            <a:ext cx="91440" cy="1465898"/>
          </a:xfrm>
          <a:prstGeom prst="roundRect">
            <a:avLst>
              <a:gd name="adj" fmla="val 88618"/>
            </a:avLst>
          </a:prstGeom>
          <a:solidFill>
            <a:srgbClr val="E74C3C"/>
          </a:solidFill>
          <a:ln/>
        </p:spPr>
      </p:sp>
      <p:sp>
        <p:nvSpPr>
          <p:cNvPr id="10" name="Text 7"/>
          <p:cNvSpPr/>
          <p:nvPr/>
        </p:nvSpPr>
        <p:spPr>
          <a:xfrm>
            <a:off x="959525" y="3368516"/>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EBECEF"/>
                </a:solidFill>
                <a:latin typeface="Fraunces Medium" pitchFamily="34" charset="0"/>
                <a:ea typeface="Fraunces Medium" pitchFamily="34" charset="-122"/>
                <a:cs typeface="Fraunces Medium" pitchFamily="34" charset="-120"/>
              </a:rPr>
              <a:t>Missing Context</a:t>
            </a:r>
            <a:endParaRPr lang="en-US" sz="1850" dirty="0"/>
          </a:p>
        </p:txBody>
      </p:sp>
      <p:sp>
        <p:nvSpPr>
          <p:cNvPr id="11" name="Text 8"/>
          <p:cNvSpPr/>
          <p:nvPr/>
        </p:nvSpPr>
        <p:spPr>
          <a:xfrm>
            <a:off x="959525" y="3785711"/>
            <a:ext cx="7293531" cy="617220"/>
          </a:xfrm>
          <a:prstGeom prst="rect">
            <a:avLst/>
          </a:prstGeom>
          <a:noFill/>
          <a:ln/>
        </p:spPr>
        <p:txBody>
          <a:bodyPr wrap="square" lIns="0" tIns="0" rIns="0" bIns="0" rtlCol="0" anchor="t"/>
          <a:lstStyle/>
          <a:p>
            <a:pPr marL="0" indent="0" algn="l">
              <a:lnSpc>
                <a:spcPts val="2400"/>
              </a:lnSpc>
              <a:buNone/>
            </a:pPr>
            <a:r>
              <a:rPr lang="en-US" sz="1500" dirty="0">
                <a:solidFill>
                  <a:srgbClr val="EBECEF"/>
                </a:solidFill>
                <a:latin typeface="Epilogue" pitchFamily="34" charset="0"/>
                <a:ea typeface="Epilogue" pitchFamily="34" charset="-122"/>
                <a:cs typeface="Epilogue" pitchFamily="34" charset="-120"/>
              </a:rPr>
              <a:t>Insufficient background information leads to generic or off-target responses.</a:t>
            </a:r>
            <a:endParaRPr lang="en-US" sz="1500" dirty="0"/>
          </a:p>
        </p:txBody>
      </p:sp>
      <p:sp>
        <p:nvSpPr>
          <p:cNvPr id="12" name="Shape 9"/>
          <p:cNvSpPr/>
          <p:nvPr/>
        </p:nvSpPr>
        <p:spPr>
          <a:xfrm>
            <a:off x="675203" y="4811554"/>
            <a:ext cx="7793593" cy="1157288"/>
          </a:xfrm>
          <a:prstGeom prst="roundRect">
            <a:avLst>
              <a:gd name="adj" fmla="val 9481"/>
            </a:avLst>
          </a:prstGeom>
          <a:solidFill>
            <a:srgbClr val="080E26"/>
          </a:solidFill>
          <a:ln w="22860">
            <a:solidFill>
              <a:srgbClr val="E74C3C"/>
            </a:solidFill>
            <a:prstDash val="solid"/>
          </a:ln>
        </p:spPr>
      </p:sp>
      <p:sp>
        <p:nvSpPr>
          <p:cNvPr id="13" name="Shape 10"/>
          <p:cNvSpPr/>
          <p:nvPr/>
        </p:nvSpPr>
        <p:spPr>
          <a:xfrm>
            <a:off x="652343" y="4811554"/>
            <a:ext cx="91440" cy="1157288"/>
          </a:xfrm>
          <a:prstGeom prst="roundRect">
            <a:avLst>
              <a:gd name="adj" fmla="val 88618"/>
            </a:avLst>
          </a:prstGeom>
          <a:solidFill>
            <a:srgbClr val="E74C3C"/>
          </a:solidFill>
          <a:ln/>
        </p:spPr>
      </p:sp>
      <p:sp>
        <p:nvSpPr>
          <p:cNvPr id="14" name="Text 11"/>
          <p:cNvSpPr/>
          <p:nvPr/>
        </p:nvSpPr>
        <p:spPr>
          <a:xfrm>
            <a:off x="959525" y="5027295"/>
            <a:ext cx="3301722" cy="301466"/>
          </a:xfrm>
          <a:prstGeom prst="rect">
            <a:avLst/>
          </a:prstGeom>
          <a:noFill/>
          <a:ln/>
        </p:spPr>
        <p:txBody>
          <a:bodyPr wrap="none" lIns="0" tIns="0" rIns="0" bIns="0" rtlCol="0" anchor="t"/>
          <a:lstStyle/>
          <a:p>
            <a:pPr marL="0" indent="0" algn="l">
              <a:lnSpc>
                <a:spcPts val="2350"/>
              </a:lnSpc>
              <a:buNone/>
            </a:pPr>
            <a:r>
              <a:rPr lang="en-US" sz="1850" dirty="0">
                <a:solidFill>
                  <a:srgbClr val="EBECEF"/>
                </a:solidFill>
                <a:latin typeface="Fraunces Medium" pitchFamily="34" charset="0"/>
                <a:ea typeface="Fraunces Medium" pitchFamily="34" charset="-122"/>
                <a:cs typeface="Fraunces Medium" pitchFamily="34" charset="-120"/>
              </a:rPr>
              <a:t>Contradictory Requirements</a:t>
            </a:r>
            <a:endParaRPr lang="en-US" sz="1850" dirty="0"/>
          </a:p>
        </p:txBody>
      </p:sp>
      <p:sp>
        <p:nvSpPr>
          <p:cNvPr id="15" name="Text 12"/>
          <p:cNvSpPr/>
          <p:nvPr/>
        </p:nvSpPr>
        <p:spPr>
          <a:xfrm>
            <a:off x="959525" y="5444490"/>
            <a:ext cx="7293531" cy="308610"/>
          </a:xfrm>
          <a:prstGeom prst="rect">
            <a:avLst/>
          </a:prstGeom>
          <a:noFill/>
          <a:ln/>
        </p:spPr>
        <p:txBody>
          <a:bodyPr wrap="none" lIns="0" tIns="0" rIns="0" bIns="0" rtlCol="0" anchor="t"/>
          <a:lstStyle/>
          <a:p>
            <a:pPr marL="0" indent="0" algn="l">
              <a:lnSpc>
                <a:spcPts val="2400"/>
              </a:lnSpc>
              <a:buNone/>
            </a:pPr>
            <a:r>
              <a:rPr lang="en-US" sz="1500" dirty="0">
                <a:solidFill>
                  <a:srgbClr val="EBECEF"/>
                </a:solidFill>
                <a:latin typeface="Epilogue" pitchFamily="34" charset="0"/>
                <a:ea typeface="Epilogue" pitchFamily="34" charset="-122"/>
                <a:cs typeface="Epilogue" pitchFamily="34" charset="-120"/>
              </a:rPr>
              <a:t>Conflicting instructions confuse the model. Clarify priorities and trade-offs.</a:t>
            </a:r>
            <a:endParaRPr lang="en-US" sz="1500" dirty="0"/>
          </a:p>
        </p:txBody>
      </p:sp>
      <p:sp>
        <p:nvSpPr>
          <p:cNvPr id="16" name="Shape 13"/>
          <p:cNvSpPr/>
          <p:nvPr/>
        </p:nvSpPr>
        <p:spPr>
          <a:xfrm>
            <a:off x="675203" y="6161723"/>
            <a:ext cx="7793593" cy="1157288"/>
          </a:xfrm>
          <a:prstGeom prst="roundRect">
            <a:avLst>
              <a:gd name="adj" fmla="val 9481"/>
            </a:avLst>
          </a:prstGeom>
          <a:solidFill>
            <a:srgbClr val="080E26"/>
          </a:solidFill>
          <a:ln w="22860">
            <a:solidFill>
              <a:srgbClr val="E74C3C"/>
            </a:solidFill>
            <a:prstDash val="solid"/>
          </a:ln>
        </p:spPr>
      </p:sp>
      <p:sp>
        <p:nvSpPr>
          <p:cNvPr id="17" name="Shape 14"/>
          <p:cNvSpPr/>
          <p:nvPr/>
        </p:nvSpPr>
        <p:spPr>
          <a:xfrm>
            <a:off x="652343" y="6161723"/>
            <a:ext cx="91440" cy="1157288"/>
          </a:xfrm>
          <a:prstGeom prst="roundRect">
            <a:avLst>
              <a:gd name="adj" fmla="val 88618"/>
            </a:avLst>
          </a:prstGeom>
          <a:solidFill>
            <a:srgbClr val="E74C3C"/>
          </a:solidFill>
          <a:ln/>
        </p:spPr>
      </p:sp>
      <p:sp>
        <p:nvSpPr>
          <p:cNvPr id="18" name="Text 15"/>
          <p:cNvSpPr/>
          <p:nvPr/>
        </p:nvSpPr>
        <p:spPr>
          <a:xfrm>
            <a:off x="959525" y="6377464"/>
            <a:ext cx="2656880" cy="301466"/>
          </a:xfrm>
          <a:prstGeom prst="rect">
            <a:avLst/>
          </a:prstGeom>
          <a:noFill/>
          <a:ln/>
        </p:spPr>
        <p:txBody>
          <a:bodyPr wrap="none" lIns="0" tIns="0" rIns="0" bIns="0" rtlCol="0" anchor="t"/>
          <a:lstStyle/>
          <a:p>
            <a:pPr marL="0" indent="0" algn="l">
              <a:lnSpc>
                <a:spcPts val="2350"/>
              </a:lnSpc>
              <a:buNone/>
            </a:pPr>
            <a:r>
              <a:rPr lang="en-US" sz="1850" dirty="0">
                <a:solidFill>
                  <a:srgbClr val="EBECEF"/>
                </a:solidFill>
                <a:latin typeface="Fraunces Medium" pitchFamily="34" charset="0"/>
                <a:ea typeface="Fraunces Medium" pitchFamily="34" charset="-122"/>
                <a:cs typeface="Fraunces Medium" pitchFamily="34" charset="-120"/>
              </a:rPr>
              <a:t>Ignoring Format Needs</a:t>
            </a:r>
            <a:endParaRPr lang="en-US" sz="1850" dirty="0"/>
          </a:p>
        </p:txBody>
      </p:sp>
      <p:sp>
        <p:nvSpPr>
          <p:cNvPr id="19" name="Text 16"/>
          <p:cNvSpPr/>
          <p:nvPr/>
        </p:nvSpPr>
        <p:spPr>
          <a:xfrm>
            <a:off x="959525" y="6794659"/>
            <a:ext cx="7293531" cy="308610"/>
          </a:xfrm>
          <a:prstGeom prst="rect">
            <a:avLst/>
          </a:prstGeom>
          <a:noFill/>
          <a:ln/>
        </p:spPr>
        <p:txBody>
          <a:bodyPr wrap="none" lIns="0" tIns="0" rIns="0" bIns="0" rtlCol="0" anchor="t"/>
          <a:lstStyle/>
          <a:p>
            <a:pPr marL="0" indent="0" algn="l">
              <a:lnSpc>
                <a:spcPts val="2400"/>
              </a:lnSpc>
              <a:buNone/>
            </a:pPr>
            <a:r>
              <a:rPr lang="en-US" sz="1500" dirty="0">
                <a:solidFill>
                  <a:srgbClr val="EBECEF"/>
                </a:solidFill>
                <a:latin typeface="Epilogue" pitchFamily="34" charset="0"/>
                <a:ea typeface="Epilogue" pitchFamily="34" charset="-122"/>
                <a:cs typeface="Epilogue" pitchFamily="34" charset="-120"/>
              </a:rPr>
              <a:t>Not specifying desired output format leads to misaligned responses.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882</Words>
  <Application>Microsoft Office PowerPoint</Application>
  <PresentationFormat>Custom</PresentationFormat>
  <Paragraphs>114</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Epilogue</vt:lpstr>
      <vt:lpstr>Arial</vt:lpstr>
      <vt:lpstr>Calibri</vt:lpstr>
      <vt:lpstr>Fraunces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hp</cp:lastModifiedBy>
  <cp:revision>6</cp:revision>
  <dcterms:created xsi:type="dcterms:W3CDTF">2025-11-07T19:20:46Z</dcterms:created>
  <dcterms:modified xsi:type="dcterms:W3CDTF">2025-11-21T21:06:37Z</dcterms:modified>
</cp:coreProperties>
</file>